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9"/>
  </p:notesMasterIdLst>
  <p:sldIdLst>
    <p:sldId id="495" r:id="rId2"/>
    <p:sldId id="466" r:id="rId3"/>
    <p:sldId id="468" r:id="rId4"/>
    <p:sldId id="365" r:id="rId5"/>
    <p:sldId id="472" r:id="rId6"/>
    <p:sldId id="467" r:id="rId7"/>
    <p:sldId id="471" r:id="rId8"/>
    <p:sldId id="473" r:id="rId9"/>
    <p:sldId id="474" r:id="rId10"/>
    <p:sldId id="475" r:id="rId11"/>
    <p:sldId id="278" r:id="rId12"/>
    <p:sldId id="421" r:id="rId13"/>
    <p:sldId id="427" r:id="rId14"/>
    <p:sldId id="1392" r:id="rId15"/>
    <p:sldId id="1393" r:id="rId16"/>
    <p:sldId id="480" r:id="rId17"/>
    <p:sldId id="478" r:id="rId18"/>
    <p:sldId id="482" r:id="rId19"/>
    <p:sldId id="479" r:id="rId20"/>
    <p:sldId id="1394" r:id="rId21"/>
    <p:sldId id="397" r:id="rId22"/>
    <p:sldId id="364" r:id="rId23"/>
    <p:sldId id="395" r:id="rId24"/>
    <p:sldId id="338" r:id="rId25"/>
    <p:sldId id="490" r:id="rId26"/>
    <p:sldId id="484" r:id="rId27"/>
    <p:sldId id="320" r:id="rId28"/>
    <p:sldId id="492" r:id="rId29"/>
    <p:sldId id="279" r:id="rId30"/>
    <p:sldId id="313" r:id="rId31"/>
    <p:sldId id="424" r:id="rId32"/>
    <p:sldId id="1396" r:id="rId33"/>
    <p:sldId id="425" r:id="rId34"/>
    <p:sldId id="426" r:id="rId35"/>
    <p:sldId id="488" r:id="rId36"/>
    <p:sldId id="494" r:id="rId37"/>
    <p:sldId id="139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F969"/>
    <a:srgbClr val="FFB124"/>
    <a:srgbClr val="990014"/>
    <a:srgbClr val="F031E3"/>
    <a:srgbClr val="5E05E1"/>
    <a:srgbClr val="9E1435"/>
    <a:srgbClr val="C72D03"/>
    <a:srgbClr val="990000"/>
    <a:srgbClr val="6805F9"/>
    <a:srgbClr val="9D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76761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192" y="40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K-means is a method that has been around for decades.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0 is the initialization step. Pick k, the number of groups, and assign observations to that many groups.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1 is compute the centroid, the average value for each variables in the cluster.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2 is to re-assign the observations to the nearest centroid.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Nearest is defined by Euclidean Distance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Best means it has the lowest within-cluster sum of squares (Euclidean distance).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SOLUTION in low-dimensional setting: </a:t>
            </a:r>
            <a:r>
              <a:rPr lang="en-US" altLang="en-US" sz="1200" dirty="0">
                <a:latin typeface="Arial" panose="020B0604020202020204" pitchFamily="34" charset="0"/>
              </a:rPr>
              <a:t>Splitting methods for convex clustering. 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(Chi EC and Lange K</a:t>
            </a:r>
            <a:r>
              <a:rPr lang="en-US" altLang="en-US" sz="1200" i="1" dirty="0">
                <a:latin typeface="Arial" panose="020B0604020202020204" pitchFamily="34" charset="0"/>
              </a:rPr>
              <a:t>.  Journal Comp Graph Stat 2015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Partitioning methods require that we pick the number of clusters. There are many approaches. Here are two.</a:t>
            </a:r>
          </a:p>
          <a:p>
            <a:r>
              <a:rPr lang="en-US" dirty="0"/>
              <a:t>The one on the left is calculating a criterion, here, Average silhouette width</a:t>
            </a:r>
          </a:p>
          <a:p>
            <a:r>
              <a:rPr lang="en-US" dirty="0"/>
              <a:t>The method on the right assesses evidence against a specific null hypothesis, higher is better, and the method they recommend for selecting k would pick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1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8F8CC138-B397-6542-9A72-A348AAEF0F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E103689-9050-424B-BD16-AEB54051F3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is average </a:t>
            </a:r>
            <a:r>
              <a:rPr lang="en-US" altLang="en-US" dirty="0" err="1">
                <a:ea typeface="ＭＳ Ｐゴシック" panose="020B0600070205080204" pitchFamily="34" charset="-128"/>
              </a:rPr>
              <a:t>dissimiliarity</a:t>
            </a:r>
            <a:r>
              <a:rPr lang="en-US" altLang="en-US" dirty="0">
                <a:ea typeface="ＭＳ Ｐゴシック" panose="020B0600070205080204" pitchFamily="34" charset="-128"/>
              </a:rPr>
              <a:t> of object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(in cluster A) to the ‘nearest’ cluster that it is not in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measures how well matched an object is to the elements from its own cluster compared to how well matched if it were moved to the next closest cluster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) lies between -1 and 1.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1 then object is well classified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0 lies between 2 clusters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-1 the object is poorly classified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78FA2F6A-2312-554D-8E05-51EC8F3A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01ADD2-9DDF-0849-ADCC-4419BE6126C9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6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Going back to our Prostate cancer cell line data we have been analyzing.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 plot the data in a lower-dimensional space, on the left I’ve plotted the data in the first 2 PCs, and color the samples by cluster.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Or display the data in a heatmap, and cluster the sample columns by the result of the k-means clustering.  This data is interesting.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Only 3 clusters appear for the columns because their result does not optimize the WSS criterion, Instead it performs an analysis of repeated results to identify “consensus clusters”.  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6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3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a final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</a:t>
            </a:r>
          </a:p>
          <a:p>
            <a:r>
              <a:rPr lang="en-US" baseline="0" dirty="0"/>
              <a:t>Model-based builds models from single data types before building a model from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4791-7046-7844-8536-4F076DDA1B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an example using the Helix data. A researcher collects 2 sets of variables.</a:t>
            </a:r>
          </a:p>
          <a:p>
            <a:r>
              <a:rPr lang="en-US" baseline="0" dirty="0"/>
              <a:t>Set 1 is exposome</a:t>
            </a:r>
          </a:p>
          <a:p>
            <a:r>
              <a:rPr lang="en-US" baseline="0" dirty="0"/>
              <a:t>Set 2 is Proteome</a:t>
            </a:r>
            <a:endParaRPr lang="en-US" dirty="0"/>
          </a:p>
          <a:p>
            <a:r>
              <a:rPr lang="en-US" dirty="0"/>
              <a:t>Then the question is how are these 2 sets of variables related?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describe the key steps for performing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4F528-A2FF-43B2-9D68-4E000AA187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canonical correlation analysis (CCA) is to Find linear combinations of our sets of variables (X,Y) that are maximally correlated</a:t>
            </a:r>
          </a:p>
          <a:p>
            <a:endParaRPr lang="en-US" sz="1200" dirty="0"/>
          </a:p>
          <a:p>
            <a:r>
              <a:rPr lang="en-US" sz="1200" dirty="0" err="1"/>
              <a:t>X</a:t>
            </a:r>
            <a:r>
              <a:rPr lang="en-US" sz="1200" baseline="-25000" dirty="0" err="1"/>
              <a:t>p</a:t>
            </a:r>
            <a:r>
              <a:rPr lang="en-US" sz="1200" dirty="0"/>
              <a:t> and </a:t>
            </a:r>
            <a:r>
              <a:rPr lang="en-US" sz="1200" dirty="0" err="1"/>
              <a:t>Y</a:t>
            </a:r>
            <a:r>
              <a:rPr lang="en-US" sz="1200" baseline="-25000" dirty="0" err="1"/>
              <a:t>q</a:t>
            </a:r>
            <a:r>
              <a:rPr lang="en-US" sz="1200" dirty="0"/>
              <a:t> represent 2 sets of measurements on the same n samples.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CCA assumes multivariate normality for X, Y.</a:t>
            </a:r>
          </a:p>
          <a:p>
            <a:r>
              <a:rPr lang="en-US" baseline="0" dirty="0"/>
              <a:t>And is not recommended for small n, since n is the number of points in our correlation plot.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9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b="0" dirty="0"/>
              <a:t>The analysis looks like this: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Step 1 is to standardize the variables in each data set, having column mean 0 and variance 1.</a:t>
            </a:r>
          </a:p>
          <a:p>
            <a:pPr>
              <a:buNone/>
            </a:pPr>
            <a:r>
              <a:rPr lang="en-US" sz="1200" b="0" dirty="0"/>
              <a:t>Then we want to solve weight vectors,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  <a:r>
              <a:rPr lang="en-US" sz="1200" dirty="0"/>
              <a:t>  are px1 and qx1 weight vectors</a:t>
            </a:r>
          </a:p>
          <a:p>
            <a:pPr>
              <a:buNone/>
            </a:pPr>
            <a:r>
              <a:rPr lang="en-US" sz="1200" dirty="0"/>
              <a:t>That give us the maximum correlation between </a:t>
            </a:r>
            <a:r>
              <a:rPr lang="en-US" sz="1200" dirty="0" err="1"/>
              <a:t>Xa</a:t>
            </a:r>
            <a:r>
              <a:rPr lang="en-US" sz="1200" dirty="0"/>
              <a:t> and </a:t>
            </a:r>
            <a:r>
              <a:rPr lang="en-US" sz="1200" dirty="0" err="1"/>
              <a:t>Zb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</a:t>
            </a:r>
            <a:r>
              <a:rPr lang="en-US" baseline="0" dirty="0"/>
              <a:t> is index for</a:t>
            </a:r>
            <a:r>
              <a:rPr lang="en-US" dirty="0"/>
              <a:t> canonical</a:t>
            </a:r>
            <a:r>
              <a:rPr lang="en-US" baseline="0" dirty="0"/>
              <a:t> variable</a:t>
            </a:r>
            <a:endParaRPr lang="en-US" sz="1200" dirty="0"/>
          </a:p>
          <a:p>
            <a:pPr>
              <a:buNone/>
            </a:pPr>
            <a:r>
              <a:rPr lang="en-US" sz="1200" b="1" dirty="0"/>
              <a:t>     </a:t>
            </a:r>
          </a:p>
          <a:p>
            <a:pPr>
              <a:buNone/>
            </a:pPr>
            <a:r>
              <a:rPr lang="en-US" sz="1200" b="1" dirty="0" err="1"/>
              <a:t>Xa</a:t>
            </a:r>
            <a:r>
              <a:rPr lang="en-US" sz="1200" dirty="0"/>
              <a:t>, </a:t>
            </a:r>
            <a:r>
              <a:rPr lang="en-US" sz="1200" b="1" dirty="0" err="1"/>
              <a:t>Zb</a:t>
            </a:r>
            <a:r>
              <a:rPr lang="en-US" sz="1200" dirty="0"/>
              <a:t>  are linear combinations of variables in </a:t>
            </a:r>
            <a:r>
              <a:rPr lang="en-US" sz="1200" b="1" dirty="0"/>
              <a:t>X</a:t>
            </a:r>
            <a:r>
              <a:rPr lang="en-US" sz="1200" dirty="0"/>
              <a:t> &amp; </a:t>
            </a:r>
            <a:r>
              <a:rPr lang="en-US" sz="1200" b="1" dirty="0"/>
              <a:t>Z</a:t>
            </a:r>
          </a:p>
          <a:p>
            <a:pPr>
              <a:buNone/>
            </a:pPr>
            <a:r>
              <a:rPr lang="en-US" sz="1200" b="0" dirty="0"/>
              <a:t>We are reducing the dimension of the X matrix and Z matrix to H canonical variables.</a:t>
            </a:r>
          </a:p>
          <a:p>
            <a:pPr>
              <a:buNone/>
            </a:pPr>
            <a:r>
              <a:rPr lang="en-US" sz="1200" b="0" dirty="0"/>
              <a:t>Similar to PCA, these columns which are a linear combination of the original variables, are independent.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These canonical variables are selected to have maximum correlation between the 1</a:t>
            </a:r>
            <a:r>
              <a:rPr lang="en-US" sz="1200" b="0" baseline="30000" dirty="0"/>
              <a:t>st</a:t>
            </a:r>
            <a:r>
              <a:rPr lang="en-US" sz="1200" b="0" dirty="0"/>
              <a:t> variables in each set, </a:t>
            </a:r>
          </a:p>
          <a:p>
            <a:pPr>
              <a:buNone/>
            </a:pPr>
            <a:r>
              <a:rPr lang="en-US" sz="1200" b="0" dirty="0"/>
              <a:t>The correlations for the H canonical variables are ordered by decreasing correlations. The correlation between the second canonical variables will be second largest, so on down the </a:t>
            </a:r>
            <a:r>
              <a:rPr lang="en-US" sz="1200" b="0" dirty="0" err="1"/>
              <a:t>orderlargest</a:t>
            </a:r>
            <a:r>
              <a:rPr lang="en-US" sz="1200" b="0" dirty="0"/>
              <a:t> correlation to smallest. 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PCA, find sequence of uncorrelated linear combination of </a:t>
            </a:r>
            <a:r>
              <a:rPr lang="en-US" dirty="0" err="1"/>
              <a:t>Xa</a:t>
            </a:r>
            <a:r>
              <a:rPr lang="en-US" dirty="0"/>
              <a:t> and the </a:t>
            </a:r>
          </a:p>
          <a:p>
            <a:r>
              <a:rPr lang="en-US" dirty="0"/>
              <a:t>same for </a:t>
            </a:r>
            <a:r>
              <a:rPr lang="en-US" dirty="0" err="1"/>
              <a:t>Yb</a:t>
            </a:r>
            <a:r>
              <a:rPr lang="en-US" dirty="0"/>
              <a:t> such that the correlations, Cor(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Yb</a:t>
            </a:r>
            <a:r>
              <a:rPr lang="en-US" dirty="0"/>
              <a:t>) are successively maximized.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r>
              <a:rPr lang="en-US" dirty="0"/>
              <a:t>When we have large N, there is theory that will allow us to test the number of significant canonical variables. The larger coefficients in a and b matrices will indicate the sets of variables that are jointly related. how are they related? They explain the variability in the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 scores </a:t>
            </a:r>
            <a:r>
              <a:rPr lang="en-US" dirty="0"/>
              <a:t>returned by the analysis will just be the </a:t>
            </a:r>
            <a:r>
              <a:rPr lang="en-US"/>
              <a:t>sum (or average</a:t>
            </a:r>
            <a:r>
              <a:rPr lang="en-US" dirty="0"/>
              <a:t>) of the </a:t>
            </a:r>
            <a:r>
              <a:rPr lang="en-US"/>
              <a:t>linear combinations </a:t>
            </a:r>
            <a:r>
              <a:rPr lang="en-US" dirty="0"/>
              <a:t>from each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We have the same goal as before, of finding sets of canonical variables that are maximally correlated these are linear combinations of high-dimensional X,Z matrices.</a:t>
            </a: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1., like before, is to standardize the columns of X and Z</a:t>
            </a: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2. is to maximize the correlations between </a:t>
            </a:r>
            <a:r>
              <a:rPr lang="en-US" sz="1200" b="0" u="none" dirty="0" err="1">
                <a:solidFill>
                  <a:srgbClr val="0070C0"/>
                </a:solidFill>
              </a:rPr>
              <a:t>Xa</a:t>
            </a:r>
            <a:r>
              <a:rPr lang="en-US" sz="1200" b="0" u="none" dirty="0">
                <a:solidFill>
                  <a:srgbClr val="0070C0"/>
                </a:solidFill>
              </a:rPr>
              <a:t> and </a:t>
            </a:r>
            <a:r>
              <a:rPr lang="en-US" sz="1200" b="0" u="none" dirty="0" err="1">
                <a:solidFill>
                  <a:srgbClr val="0070C0"/>
                </a:solidFill>
              </a:rPr>
              <a:t>Zb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Subject to the following </a:t>
            </a:r>
            <a:r>
              <a:rPr lang="en-US" sz="1200" b="0" u="none" dirty="0" err="1">
                <a:solidFill>
                  <a:srgbClr val="0070C0"/>
                </a:solidFill>
              </a:rPr>
              <a:t>constraints.l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1" u="sng" dirty="0">
                <a:solidFill>
                  <a:srgbClr val="0070C0"/>
                </a:solidFill>
              </a:rPr>
              <a:t>In high dimensions</a:t>
            </a:r>
            <a:r>
              <a:rPr lang="en-US" sz="1200" dirty="0"/>
              <a:t>, </a:t>
            </a:r>
          </a:p>
          <a:p>
            <a:pPr>
              <a:buNone/>
            </a:pPr>
            <a:r>
              <a:rPr lang="en-US" sz="1200" dirty="0"/>
              <a:t>	1. put constraints on the weight vectors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</a:p>
          <a:p>
            <a:pPr>
              <a:buNone/>
            </a:pPr>
            <a:r>
              <a:rPr lang="en-US" sz="1200" b="1" dirty="0"/>
              <a:t>	</a:t>
            </a:r>
            <a:r>
              <a:rPr lang="en-US" sz="1200" dirty="0"/>
              <a:t>2. constrain variance matrices </a:t>
            </a:r>
            <a:r>
              <a:rPr lang="en-US" sz="1200" b="1" dirty="0"/>
              <a:t>X</a:t>
            </a:r>
            <a:r>
              <a:rPr lang="en-US" sz="1200" b="1" baseline="30000" dirty="0"/>
              <a:t>T</a:t>
            </a:r>
            <a:r>
              <a:rPr lang="en-US" sz="1200" b="1" dirty="0"/>
              <a:t>X</a:t>
            </a:r>
            <a:r>
              <a:rPr lang="en-US" sz="1200" dirty="0"/>
              <a:t>, </a:t>
            </a:r>
            <a:r>
              <a:rPr lang="en-US" sz="1200" b="1" dirty="0"/>
              <a:t>Z</a:t>
            </a:r>
            <a:r>
              <a:rPr lang="en-US" sz="1200" b="1" baseline="30000" dirty="0"/>
              <a:t>T</a:t>
            </a:r>
            <a:r>
              <a:rPr lang="en-US" sz="1200" b="1" baseline="0" dirty="0"/>
              <a:t>Z</a:t>
            </a:r>
            <a:r>
              <a:rPr lang="en-US" sz="1200" b="1" dirty="0"/>
              <a:t> </a:t>
            </a:r>
            <a:r>
              <a:rPr lang="en-US" sz="1200" dirty="0"/>
              <a:t>to be identity </a:t>
            </a:r>
            <a:endParaRPr lang="en-US" sz="1200" b="1" dirty="0"/>
          </a:p>
          <a:p>
            <a:pPr>
              <a:buNone/>
            </a:pPr>
            <a:r>
              <a:rPr lang="en-US" sz="1200" b="0" dirty="0"/>
              <a:t>3. Penalties P1(a), P2(b), constrain the coefficients, a, b.</a:t>
            </a:r>
          </a:p>
          <a:p>
            <a:pPr>
              <a:buNone/>
            </a:pPr>
            <a:r>
              <a:rPr lang="en-US" sz="1200" b="1" dirty="0"/>
              <a:t>	</a:t>
            </a:r>
          </a:p>
          <a:p>
            <a:pPr>
              <a:buNone/>
            </a:pPr>
            <a:r>
              <a:rPr lang="en-US" sz="1200" b="0" dirty="0"/>
              <a:t>I will describe two common penalties next.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Penalties for vectors a, b, constrain the coefficients. </a:t>
            </a:r>
          </a:p>
          <a:p>
            <a:pPr>
              <a:buNone/>
            </a:pPr>
            <a:r>
              <a:rPr lang="en-US" sz="1200" b="0" dirty="0"/>
              <a:t>A common penalty is Lasso.</a:t>
            </a:r>
          </a:p>
          <a:p>
            <a:pPr>
              <a:buNone/>
            </a:pPr>
            <a:r>
              <a:rPr lang="en-US" sz="1200" b="0" dirty="0"/>
              <a:t>This penalty enforces sparsity, many coefficients are shrunk to 0 (feature selection)</a:t>
            </a:r>
          </a:p>
          <a:p>
            <a:pPr>
              <a:buNone/>
            </a:pPr>
            <a:r>
              <a:rPr lang="en-US" sz="1200" b="0" dirty="0"/>
              <a:t>	</a:t>
            </a:r>
          </a:p>
          <a:p>
            <a:pPr>
              <a:buNone/>
            </a:pPr>
            <a:r>
              <a:rPr lang="en-US" sz="1200" b="0" dirty="0"/>
              <a:t>There is a variant of Lasso used when the data have a natural </a:t>
            </a:r>
            <a:r>
              <a:rPr lang="en-US" sz="1200" dirty="0"/>
              <a:t>ordering and smoothness is expected</a:t>
            </a:r>
          </a:p>
          <a:p>
            <a:pPr>
              <a:buNone/>
            </a:pPr>
            <a:r>
              <a:rPr lang="en-US" sz="1200" dirty="0"/>
              <a:t>It is called the Fused Lasso.  The first term, is the L1 constraint, and does variable selection. </a:t>
            </a:r>
          </a:p>
          <a:p>
            <a:pPr>
              <a:buNone/>
            </a:pPr>
            <a:r>
              <a:rPr lang="en-US" sz="1200" dirty="0"/>
              <a:t>The second term shrinks neighboring coefficients to be similar. Neighboring coefficients are similar, that imposes smoothness. Copy number alterations along chromosomes occur over regions, making the copy number in a region smooth.</a:t>
            </a:r>
          </a:p>
          <a:p>
            <a:pPr>
              <a:buNone/>
            </a:pPr>
            <a:r>
              <a:rPr lang="en-US" sz="120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for high-dimensional data, and it includes the data QC.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8198E249-B192-0942-86D4-E38A01DA9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9D4F125-8408-974F-8557-B448D868AC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data I will show come from a lab that studies how </a:t>
            </a:r>
            <a:r>
              <a:rPr lang="en-US" altLang="en-US" b="1" dirty="0">
                <a:ea typeface="ＭＳ Ｐゴシック" panose="020B0600070205080204" pitchFamily="34" charset="-128"/>
              </a:rPr>
              <a:t>hormones</a:t>
            </a:r>
            <a:r>
              <a:rPr lang="en-US" altLang="en-US" dirty="0">
                <a:ea typeface="ＭＳ Ｐゴシック" panose="020B0600070205080204" pitchFamily="34" charset="-128"/>
              </a:rPr>
              <a:t> regulate </a:t>
            </a:r>
            <a:r>
              <a:rPr lang="en-US" altLang="en-US" b="1" dirty="0">
                <a:ea typeface="ＭＳ Ｐゴシック" panose="020B0600070205080204" pitchFamily="34" charset="-128"/>
              </a:rPr>
              <a:t>gene</a:t>
            </a:r>
            <a:r>
              <a:rPr lang="en-US" altLang="en-US" dirty="0">
                <a:ea typeface="ＭＳ Ｐゴシック" panose="020B0600070205080204" pitchFamily="34" charset="-128"/>
              </a:rPr>
              <a:t>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picture shows the complex activity at a gene’s transcription start 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ovals </a:t>
            </a:r>
            <a:r>
              <a:rPr lang="en-US" altLang="en-US" sz="1200" dirty="0">
                <a:ea typeface="ＭＳ Ｐゴシック" panose="020B0600070205080204" pitchFamily="34" charset="-128"/>
              </a:rPr>
              <a:t>in this picture represent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proteins</a:t>
            </a:r>
            <a:r>
              <a:rPr lang="en-US" altLang="en-US" sz="1200" dirty="0">
                <a:ea typeface="ＭＳ Ｐゴシック" panose="020B060007020508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One way to study the regulation is to remove a protein and measure the change in gene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data we’ll study came from knock-down experiments performed in prostate cancer cell line growing in culture,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On the right the table shows the 3x2 factorial design: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We have 3 treatments; control reaction, and p300 and CBP knockdowns.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These cells are treated with DHT and measured at time 0 and16 </a:t>
            </a:r>
            <a:r>
              <a:rPr lang="en-US" altLang="en-US" sz="1200" dirty="0" err="1">
                <a:ea typeface="ＭＳ Ｐゴシック" panose="020B0600070205080204" pitchFamily="34" charset="-128"/>
              </a:rPr>
              <a:t>hrs</a:t>
            </a:r>
            <a:r>
              <a:rPr lang="en-US" altLang="en-US" sz="1200" dirty="0">
                <a:ea typeface="ＭＳ Ｐゴシック" panose="020B0600070205080204" pitchFamily="34" charset="-128"/>
              </a:rPr>
              <a:t> later.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 experiment was replicated 4 times.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ea typeface="ＭＳ Ｐゴシック" panose="020B0600070205080204" pitchFamily="34" charset="-128"/>
              </a:rPr>
              <a:t>Which genes regulated by androgen require the proteins p300 over CBP for their regulation?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80000"/>
              </a:lnSpc>
              <a:buNone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24 Illumina HumanHT-12 V4.0  arrays, GEO accession: GSE31873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4 replicates of each treatment group: Non-specific control knockdown,  CBP knockdown, p300 knockdown,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Cells measured immediately after giving androgen and 16 hours later.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47735EC-785A-F74C-9021-3D087543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02C26-536F-F941-9EAB-71E8562F997B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 with any analysis is data cleaning, and we need to learn how to identify outliers in high-dimensional setting.</a:t>
            </a:r>
          </a:p>
          <a:p>
            <a:r>
              <a:rPr lang="en-US" dirty="0"/>
              <a:t>I want to move on to the methods you’d rather hear discussed, but I did want to emphasize the importance of identifying/removing problematic data.</a:t>
            </a:r>
          </a:p>
          <a:p>
            <a:endParaRPr lang="en-US" dirty="0"/>
          </a:p>
          <a:p>
            <a:r>
              <a:rPr lang="en-US" dirty="0"/>
              <a:t>We can use color to visualize the dissimilarities between samples. I am happy to answer questions about this during discussion.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Correlations can be </a:t>
            </a:r>
            <a:r>
              <a:rPr lang="en-US" altLang="en-US" dirty="0" err="1">
                <a:ea typeface="ＭＳ Ｐゴシック" panose="020B0600070205080204" pitchFamily="34" charset="-128"/>
              </a:rPr>
              <a:t>pearson</a:t>
            </a:r>
            <a:r>
              <a:rPr lang="en-US" altLang="en-US" dirty="0">
                <a:ea typeface="ＭＳ Ｐゴシック" panose="020B0600070205080204" pitchFamily="34" charset="-128"/>
              </a:rPr>
              <a:t>, Spearman, Kendall’s tau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0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D1CD3FD9-8E2F-B34C-8875-A9BB301E45D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04/17/13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A0D88C9A-5BD1-9847-BB16-A17A9568FA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795A4-51B2-3D49-BCE0-1CAF9C2EDC0D}" type="slidenum">
              <a:rPr lang="en-US" altLang="en-US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5604" name="Text Box 1">
            <a:extLst>
              <a:ext uri="{FF2B5EF4-FFF2-40B4-BE49-F238E27FC236}">
                <a16:creationId xmlns:a16="http://schemas.microsoft.com/office/drawing/2014/main" id="{CCAE5DFE-150A-8E4D-8872-DE4A5AAA06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ln/>
        </p:spPr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DCB499D1-BC41-594D-A246-A0F38BD26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Let’s see what this would look like for 2 genes measured on our 24 sample arrays.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02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loadings are the Eigen vectors.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rotation is determined by the eigenvectors, </a:t>
            </a:r>
            <a:r>
              <a:rPr lang="en-US" altLang="en-US" sz="1200" dirty="0" err="1"/>
              <a:t>u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, of the covariance matrix, </a:t>
            </a:r>
            <a:r>
              <a:rPr lang="en-US" altLang="en-US" sz="1200" dirty="0">
                <a:latin typeface="Symbol" pitchFamily="2" charset="2"/>
              </a:rPr>
              <a:t></a:t>
            </a:r>
            <a:r>
              <a:rPr lang="en-US" altLang="en-US" sz="1200" baseline="-25000" dirty="0"/>
              <a:t>2x2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PCs are uncorrelated (</a:t>
            </a:r>
            <a:r>
              <a:rPr lang="en-US" altLang="en-US" sz="1200" dirty="0" err="1"/>
              <a:t>PC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= </a:t>
            </a:r>
            <a:r>
              <a:rPr lang="en-US" altLang="en-US" sz="1200" dirty="0" err="1"/>
              <a:t>X</a:t>
            </a:r>
            <a:r>
              <a:rPr lang="en-US" altLang="en-US" sz="1200" baseline="30000" dirty="0" err="1"/>
              <a:t>T</a:t>
            </a:r>
            <a:r>
              <a:rPr lang="en-US" altLang="en-US" sz="1200" dirty="0" err="1"/>
              <a:t>v</a:t>
            </a:r>
            <a:r>
              <a:rPr lang="en-US" altLang="en-US" sz="1200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0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56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5D709-EF13-42F1-D7C9-5DA38EC79A38}"/>
              </a:ext>
            </a:extLst>
          </p:cNvPr>
          <p:cNvSpPr txBox="1"/>
          <p:nvPr userDrawn="1"/>
        </p:nvSpPr>
        <p:spPr>
          <a:xfrm>
            <a:off x="8805903" y="207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9E42-AEB1-BF47-9740-B31489F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6/4/24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BDD84-16D3-2541-8C73-525FB4F1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CA6E7-B283-A047-8C64-D139FCA4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7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CD4-237B-1840-A29F-9A9A7000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26AF-2FA2-E549-9053-E6F177CA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3CEAA-D264-1C46-989E-4AA84C697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313DE-A320-8142-860E-9CFC778EF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6C2BA-3C8D-0C49-8A82-3CB296D8A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F92A-9ADF-454A-8110-36AC1D1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6/4/24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16EC4-8381-6641-BB4C-432B8F84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F4341-E953-8344-998E-E752B79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6/4/24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B93AE9-AA3D-F34D-8271-5571995E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5D8B-38D0-3A48-8EAD-2531295D3B4A}" type="datetime1">
              <a:rPr lang="en-US" altLang="en-US"/>
              <a:pPr>
                <a:defRPr/>
              </a:pPr>
              <a:t>6/4/24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AB28B1-7D8A-B84C-90F3-A903D83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77A35D-E88A-B947-A73D-C7B20E50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9440F-3A5B-C247-9DB3-F4B193D713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1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5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12-14,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830E-7697-D8F8-564C-CFB0AEF2C3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11" name="Picture 10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7E29F0F8-EDEC-DFC9-5DAF-54E5235A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6AE79367-F3D2-734D-BDFC-FB92CB9C54DC}"/>
              </a:ext>
            </a:extLst>
          </p:cNvPr>
          <p:cNvGrpSpPr>
            <a:grpSpLocks/>
          </p:cNvGrpSpPr>
          <p:nvPr/>
        </p:nvGrpSpPr>
        <p:grpSpPr bwMode="auto">
          <a:xfrm>
            <a:off x="5379056" y="714312"/>
            <a:ext cx="3431353" cy="3630600"/>
            <a:chOff x="2895193" y="533400"/>
            <a:chExt cx="6334125" cy="63246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C70B54D3-7DA5-EB4C-8759-EC565509D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193" y="533400"/>
              <a:ext cx="6334125" cy="6324600"/>
              <a:chOff x="2895193" y="533400"/>
              <a:chExt cx="6334125" cy="6324600"/>
            </a:xfrm>
          </p:grpSpPr>
          <p:pic>
            <p:nvPicPr>
              <p:cNvPr id="7" name="Picture 1">
                <a:extLst>
                  <a:ext uri="{FF2B5EF4-FFF2-40B4-BE49-F238E27FC236}">
                    <a16:creationId xmlns:a16="http://schemas.microsoft.com/office/drawing/2014/main" id="{4F9B5B4B-F12B-4048-9990-DDB4F49EC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193" y="533400"/>
                <a:ext cx="6334125" cy="632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cxnSp>
            <p:nvCxnSpPr>
              <p:cNvPr id="8" name="AutoShape 5">
                <a:extLst>
                  <a:ext uri="{FF2B5EF4-FFF2-40B4-BE49-F238E27FC236}">
                    <a16:creationId xmlns:a16="http://schemas.microsoft.com/office/drawing/2014/main" id="{251D5374-06DE-3E44-8760-E1584BFDDC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4800600" y="2286000"/>
                <a:ext cx="2362200" cy="2057400"/>
              </a:xfrm>
              <a:prstGeom prst="straightConnector1">
                <a:avLst/>
              </a:prstGeom>
              <a:noFill/>
              <a:ln w="3492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B8CEC64-6DC7-F643-B74E-16D5F845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810000"/>
                <a:ext cx="228600" cy="228600"/>
              </a:xfrm>
              <a:prstGeom prst="line">
                <a:avLst/>
              </a:prstGeom>
              <a:noFill/>
              <a:ln w="38160">
                <a:solidFill>
                  <a:srgbClr val="4A7EB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D15701C1-F407-1C4A-9F45-71CACB3AC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960813"/>
                <a:ext cx="152400" cy="155575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E6B8CBD-2444-0F4B-92D1-E86F6CA69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75213" y="4113213"/>
              <a:ext cx="79375" cy="79375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 Box 2">
            <a:extLst>
              <a:ext uri="{FF2B5EF4-FFF2-40B4-BE49-F238E27FC236}">
                <a16:creationId xmlns:a16="http://schemas.microsoft.com/office/drawing/2014/main" id="{71F4206E-12DF-C845-ADD9-5378A9A7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922" y="-153641"/>
            <a:ext cx="6959600" cy="122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Principal Components Analysis (PCA)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519B28F-7DB7-1C4E-BB3E-82C3FF9AC5EA}"/>
              </a:ext>
            </a:extLst>
          </p:cNvPr>
          <p:cNvSpPr/>
          <p:nvPr/>
        </p:nvSpPr>
        <p:spPr>
          <a:xfrm>
            <a:off x="2986991" y="2121785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2F8CA-2BCE-A249-B3E1-CCBA9195DC22}"/>
              </a:ext>
            </a:extLst>
          </p:cNvPr>
          <p:cNvSpPr txBox="1"/>
          <p:nvPr/>
        </p:nvSpPr>
        <p:spPr>
          <a:xfrm>
            <a:off x="838200" y="902029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11A9-27AB-5A49-896A-CDF59E95EAE9}"/>
              </a:ext>
            </a:extLst>
          </p:cNvPr>
          <p:cNvSpPr txBox="1"/>
          <p:nvPr/>
        </p:nvSpPr>
        <p:spPr>
          <a:xfrm>
            <a:off x="3655068" y="925010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features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20E85-E784-6A4A-A1B0-AB6373BE20B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9152508-EF5F-324F-93D9-89311477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231"/>
            <a:ext cx="1924736" cy="2903102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37200E4-D223-6541-8C51-7A4D06FF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78" y="1234981"/>
            <a:ext cx="876322" cy="2903102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35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0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C513-0B50-BF43-B270-FF3EFA0D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11" y="1901240"/>
            <a:ext cx="3270839" cy="2222655"/>
          </a:xfrm>
          <a:prstGeom prst="rect">
            <a:avLst/>
          </a:prstGeom>
        </p:spPr>
      </p:pic>
      <p:sp>
        <p:nvSpPr>
          <p:cNvPr id="24578" name="Text Box 3">
            <a:extLst>
              <a:ext uri="{FF2B5EF4-FFF2-40B4-BE49-F238E27FC236}">
                <a16:creationId xmlns:a16="http://schemas.microsoft.com/office/drawing/2014/main" id="{F046077F-F141-1D4C-8B4D-D8FA9B421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334424"/>
            <a:ext cx="617220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000" b="1" dirty="0"/>
              <a:t>PCA is </a:t>
            </a:r>
            <a:r>
              <a:rPr lang="en-US" altLang="en-US" sz="3000" b="1" dirty="0">
                <a:solidFill>
                  <a:srgbClr val="00B050"/>
                </a:solidFill>
              </a:rPr>
              <a:t>Rotation</a:t>
            </a:r>
            <a:r>
              <a:rPr lang="en-US" altLang="en-US" sz="3000" b="1" dirty="0"/>
              <a:t> of Original Variables to explain </a:t>
            </a:r>
            <a:r>
              <a:rPr lang="en-US" altLang="en-US" sz="3000" b="1" dirty="0">
                <a:solidFill>
                  <a:srgbClr val="0070C0"/>
                </a:solidFill>
              </a:rPr>
              <a:t>maximum Variation</a:t>
            </a:r>
          </a:p>
        </p:txBody>
      </p: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4C5C13E9-3AF1-CD45-951A-8BE44B97ED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28850" y="2037805"/>
            <a:ext cx="1428750" cy="1734095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3D51B882-4CBF-DE48-808F-928BC0C350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3719" y="2498959"/>
            <a:ext cx="592432" cy="476954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Text Box 8">
            <a:extLst>
              <a:ext uri="{FF2B5EF4-FFF2-40B4-BE49-F238E27FC236}">
                <a16:creationId xmlns:a16="http://schemas.microsoft.com/office/drawing/2014/main" id="{91DCFEAB-DF9B-D84E-BEB1-ECD2A6CDE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3314701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68B4AD0E-CEDA-CF42-9309-17E19077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2222735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34E07-3B31-724A-B73E-12F56E23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511" y="1883847"/>
            <a:ext cx="3270839" cy="2222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0D433-C6E0-8144-B6E2-3F1020DDD49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973696"/>
      </p:ext>
    </p:extLst>
  </p:cSld>
  <p:clrMapOvr>
    <a:masterClrMapping/>
  </p:clrMapOvr>
  <p:transition spd="med" advTm="42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EEACD7B-6FC0-CD41-B059-97BE0F089912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B97E07B3-2295-444E-9FEF-F72AD361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413" y="8397"/>
            <a:ext cx="645795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b="1" dirty="0">
                <a:solidFill>
                  <a:srgbClr val="000000"/>
                </a:solidFill>
              </a:rPr>
              <a:t>Singular Value Decomposition (n&gt;p) </a:t>
            </a:r>
          </a:p>
        </p:txBody>
      </p:sp>
      <p:sp>
        <p:nvSpPr>
          <p:cNvPr id="46112" name="Rectangle 4">
            <a:extLst>
              <a:ext uri="{FF2B5EF4-FFF2-40B4-BE49-F238E27FC236}">
                <a16:creationId xmlns:a16="http://schemas.microsoft.com/office/drawing/2014/main" id="{4CAA89EA-6039-314B-ABA5-3F5B94DE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691" y="1229424"/>
            <a:ext cx="742950" cy="1257300"/>
          </a:xfrm>
          <a:prstGeom prst="rect">
            <a:avLst/>
          </a:prstGeom>
          <a:solidFill>
            <a:schemeClr val="accent4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/>
          <a:p>
            <a:pPr algn="ctr"/>
            <a:endParaRPr lang="en-US" altLang="en-US" sz="135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TextBox 6">
            <a:extLst>
              <a:ext uri="{FF2B5EF4-FFF2-40B4-BE49-F238E27FC236}">
                <a16:creationId xmlns:a16="http://schemas.microsoft.com/office/drawing/2014/main" id="{61D02ABB-7C5C-0641-8E42-E4EB93C5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744" y="1305624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D50AD-CDD9-9B40-A3AF-4FC6697C9505}"/>
              </a:ext>
            </a:extLst>
          </p:cNvPr>
          <p:cNvSpPr/>
          <p:nvPr/>
        </p:nvSpPr>
        <p:spPr bwMode="auto">
          <a:xfrm>
            <a:off x="3720476" y="1229424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grpSp>
        <p:nvGrpSpPr>
          <p:cNvPr id="46085" name="Group 24">
            <a:extLst>
              <a:ext uri="{FF2B5EF4-FFF2-40B4-BE49-F238E27FC236}">
                <a16:creationId xmlns:a16="http://schemas.microsoft.com/office/drawing/2014/main" id="{E7ADB72E-74E3-F046-A40D-9985A05F579C}"/>
              </a:ext>
            </a:extLst>
          </p:cNvPr>
          <p:cNvGrpSpPr>
            <a:grpSpLocks/>
          </p:cNvGrpSpPr>
          <p:nvPr/>
        </p:nvGrpSpPr>
        <p:grpSpPr bwMode="auto">
          <a:xfrm>
            <a:off x="2887038" y="1229424"/>
            <a:ext cx="753174" cy="1257300"/>
            <a:chOff x="3276600" y="1676400"/>
            <a:chExt cx="1004232" cy="2209800"/>
          </a:xfrm>
          <a:solidFill>
            <a:srgbClr val="F57106"/>
          </a:solidFill>
        </p:grpSpPr>
        <p:sp>
          <p:nvSpPr>
            <p:cNvPr id="46110" name="Rectangle 8">
              <a:extLst>
                <a:ext uri="{FF2B5EF4-FFF2-40B4-BE49-F238E27FC236}">
                  <a16:creationId xmlns:a16="http://schemas.microsoft.com/office/drawing/2014/main" id="{53921239-C8EC-6D42-811C-89A2AA8E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grpFill/>
            <a:ln w="9525">
              <a:solidFill>
                <a:srgbClr val="FFC059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11" name="TextBox 12">
              <a:extLst>
                <a:ext uri="{FF2B5EF4-FFF2-40B4-BE49-F238E27FC236}">
                  <a16:creationId xmlns:a16="http://schemas.microsoft.com/office/drawing/2014/main" id="{77B3C976-0727-7B4D-97C2-A5A5714FD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86" name="Right Triangle 15">
            <a:extLst>
              <a:ext uri="{FF2B5EF4-FFF2-40B4-BE49-F238E27FC236}">
                <a16:creationId xmlns:a16="http://schemas.microsoft.com/office/drawing/2014/main" id="{CE10303F-DA9C-E645-BE4A-0BEB6DFD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185" y="14580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7" name="Right Triangle 16">
            <a:extLst>
              <a:ext uri="{FF2B5EF4-FFF2-40B4-BE49-F238E27FC236}">
                <a16:creationId xmlns:a16="http://schemas.microsoft.com/office/drawing/2014/main" id="{E4A06757-2759-2943-B036-11E8ECAFD2E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30038" y="12294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8" name="TextBox 17">
            <a:extLst>
              <a:ext uri="{FF2B5EF4-FFF2-40B4-BE49-F238E27FC236}">
                <a16:creationId xmlns:a16="http://schemas.microsoft.com/office/drawing/2014/main" id="{89D40B0E-8CF4-284D-8BA7-BBDAE224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35" y="1229424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89" name="Rectangle 18">
            <a:extLst>
              <a:ext uri="{FF2B5EF4-FFF2-40B4-BE49-F238E27FC236}">
                <a16:creationId xmlns:a16="http://schemas.microsoft.com/office/drawing/2014/main" id="{167D23DE-A37E-F245-9231-7FAA897B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471" y="3628803"/>
            <a:ext cx="742950" cy="1257300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0" name="TextBox 19">
            <a:extLst>
              <a:ext uri="{FF2B5EF4-FFF2-40B4-BE49-F238E27FC236}">
                <a16:creationId xmlns:a16="http://schemas.microsoft.com/office/drawing/2014/main" id="{6230055B-E255-0147-941A-03291D0BD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472" y="3800253"/>
            <a:ext cx="875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PC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1" name="TextBox 20">
            <a:extLst>
              <a:ext uri="{FF2B5EF4-FFF2-40B4-BE49-F238E27FC236}">
                <a16:creationId xmlns:a16="http://schemas.microsoft.com/office/drawing/2014/main" id="{CAB58D7D-E7E3-7548-BD0F-79CE1A79E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862" y="3767430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46093" name="TextBox 24">
            <a:extLst>
              <a:ext uri="{FF2B5EF4-FFF2-40B4-BE49-F238E27FC236}">
                <a16:creationId xmlns:a16="http://schemas.microsoft.com/office/drawing/2014/main" id="{AC9D6E1F-A5C5-B143-8F97-659101324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915" y="3743103"/>
            <a:ext cx="7168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U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4" name="Right Triangle 26">
            <a:extLst>
              <a:ext uri="{FF2B5EF4-FFF2-40B4-BE49-F238E27FC236}">
                <a16:creationId xmlns:a16="http://schemas.microsoft.com/office/drawing/2014/main" id="{A8AD4371-8798-3E4F-8365-6A113A3D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864" y="39717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5" name="Right Triangle 27">
            <a:extLst>
              <a:ext uri="{FF2B5EF4-FFF2-40B4-BE49-F238E27FC236}">
                <a16:creationId xmlns:a16="http://schemas.microsoft.com/office/drawing/2014/main" id="{1B693AF7-366A-2840-B5BA-426F76422E4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5576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46097" name="Group 30">
            <a:extLst>
              <a:ext uri="{FF2B5EF4-FFF2-40B4-BE49-F238E27FC236}">
                <a16:creationId xmlns:a16="http://schemas.microsoft.com/office/drawing/2014/main" id="{07D86491-6FF6-FC4A-B4F5-27884125DE23}"/>
              </a:ext>
            </a:extLst>
          </p:cNvPr>
          <p:cNvGrpSpPr>
            <a:grpSpLocks/>
          </p:cNvGrpSpPr>
          <p:nvPr/>
        </p:nvGrpSpPr>
        <p:grpSpPr bwMode="auto">
          <a:xfrm>
            <a:off x="2456808" y="3634079"/>
            <a:ext cx="742950" cy="708621"/>
            <a:chOff x="5562600" y="1676400"/>
            <a:chExt cx="1066800" cy="1143000"/>
          </a:xfrm>
          <a:solidFill>
            <a:srgbClr val="00B0F0"/>
          </a:solidFill>
        </p:grpSpPr>
        <p:sp>
          <p:nvSpPr>
            <p:cNvPr id="46106" name="Rectangle 10">
              <a:extLst>
                <a:ext uri="{FF2B5EF4-FFF2-40B4-BE49-F238E27FC236}">
                  <a16:creationId xmlns:a16="http://schemas.microsoft.com/office/drawing/2014/main" id="{D0F6B2A5-94D0-784C-A39D-2CFF0E44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0"/>
              <a:ext cx="1066800" cy="1143000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7" name="TextBox 13">
              <a:extLst>
                <a:ext uri="{FF2B5EF4-FFF2-40B4-BE49-F238E27FC236}">
                  <a16:creationId xmlns:a16="http://schemas.microsoft.com/office/drawing/2014/main" id="{12F8384D-4545-6744-81D5-0214EC334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800"/>
              <a:ext cx="1066800" cy="6701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6098" name="Group 34">
            <a:extLst>
              <a:ext uri="{FF2B5EF4-FFF2-40B4-BE49-F238E27FC236}">
                <a16:creationId xmlns:a16="http://schemas.microsoft.com/office/drawing/2014/main" id="{1392208B-58CD-BC41-90FA-41CA17CB6E1A}"/>
              </a:ext>
            </a:extLst>
          </p:cNvPr>
          <p:cNvGrpSpPr>
            <a:grpSpLocks/>
          </p:cNvGrpSpPr>
          <p:nvPr/>
        </p:nvGrpSpPr>
        <p:grpSpPr bwMode="auto">
          <a:xfrm>
            <a:off x="4652734" y="1229426"/>
            <a:ext cx="784957" cy="733586"/>
            <a:chOff x="5562600" y="1676402"/>
            <a:chExt cx="1127118" cy="1183265"/>
          </a:xfrm>
          <a:solidFill>
            <a:srgbClr val="00B0F0"/>
          </a:solidFill>
        </p:grpSpPr>
        <p:sp>
          <p:nvSpPr>
            <p:cNvPr id="46104" name="Rectangle 10">
              <a:extLst>
                <a:ext uri="{FF2B5EF4-FFF2-40B4-BE49-F238E27FC236}">
                  <a16:creationId xmlns:a16="http://schemas.microsoft.com/office/drawing/2014/main" id="{E3CDA871-A6BC-8149-A021-B5FFF53B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2"/>
              <a:ext cx="1092444" cy="1183265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5" name="TextBox 13">
              <a:extLst>
                <a:ext uri="{FF2B5EF4-FFF2-40B4-BE49-F238E27FC236}">
                  <a16:creationId xmlns:a16="http://schemas.microsoft.com/office/drawing/2014/main" id="{7694D2A1-C401-CC40-B027-340735B7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798"/>
              <a:ext cx="1127118" cy="670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30000" dirty="0" err="1">
                  <a:latin typeface="Arial" panose="020B0604020202020204" pitchFamily="34" charset="0"/>
                </a:rPr>
                <a:t>T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99" name="TextBox 20">
            <a:extLst>
              <a:ext uri="{FF2B5EF4-FFF2-40B4-BE49-F238E27FC236}">
                <a16:creationId xmlns:a16="http://schemas.microsoft.com/office/drawing/2014/main" id="{99D6317E-C43D-C946-8007-AFAA67B0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168" y="3762153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585EB-8234-9042-B375-D10FD39A11E0}"/>
              </a:ext>
            </a:extLst>
          </p:cNvPr>
          <p:cNvSpPr/>
          <p:nvPr/>
        </p:nvSpPr>
        <p:spPr bwMode="auto">
          <a:xfrm>
            <a:off x="4503352" y="3628803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rgbClr val="0AF3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6101" name="Right Triangle 15">
            <a:extLst>
              <a:ext uri="{FF2B5EF4-FFF2-40B4-BE49-F238E27FC236}">
                <a16:creationId xmlns:a16="http://schemas.microsoft.com/office/drawing/2014/main" id="{67D21CF8-9D6F-ED46-BF77-FAF4E5FE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61" y="38574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2" name="Right Triangle 16">
            <a:extLst>
              <a:ext uri="{FF2B5EF4-FFF2-40B4-BE49-F238E27FC236}">
                <a16:creationId xmlns:a16="http://schemas.microsoft.com/office/drawing/2014/main" id="{AB7DC2F3-5793-9149-B50B-05702957819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81291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3" name="TextBox 17">
            <a:extLst>
              <a:ext uri="{FF2B5EF4-FFF2-40B4-BE49-F238E27FC236}">
                <a16:creationId xmlns:a16="http://schemas.microsoft.com/office/drawing/2014/main" id="{DFDC52C4-623C-4E4D-B766-A199DD7B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61" y="3628803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4B010-AA9F-6148-938D-17FBCCAD8FDD}"/>
              </a:ext>
            </a:extLst>
          </p:cNvPr>
          <p:cNvSpPr txBox="1"/>
          <p:nvPr/>
        </p:nvSpPr>
        <p:spPr>
          <a:xfrm>
            <a:off x="1594072" y="248672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Columns</a:t>
            </a:r>
          </a:p>
          <a:p>
            <a:r>
              <a:rPr lang="en-US" sz="1200" dirty="0"/>
              <a:t>  Mean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E18B8-D542-2C4C-8D25-8B87B14CABDB}"/>
              </a:ext>
            </a:extLst>
          </p:cNvPr>
          <p:cNvSpPr txBox="1"/>
          <p:nvPr/>
        </p:nvSpPr>
        <p:spPr>
          <a:xfrm>
            <a:off x="6398457" y="1200150"/>
            <a:ext cx="980525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b="1" dirty="0"/>
              <a:t>U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U = I</a:t>
            </a:r>
            <a:endParaRPr lang="en-US" altLang="en-US" sz="2100" b="1" baseline="-25000" dirty="0"/>
          </a:p>
          <a:p>
            <a:pPr algn="ctr"/>
            <a:r>
              <a:rPr lang="en-US" altLang="en-US" sz="2100" b="1" dirty="0"/>
              <a:t>V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V = I</a:t>
            </a:r>
            <a:endParaRPr lang="en-US" sz="2100" dirty="0"/>
          </a:p>
          <a:p>
            <a:endParaRPr lang="en-US" sz="1350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FD8E6DDC-50A0-6B46-82AA-0AE3DA101594}"/>
              </a:ext>
            </a:extLst>
          </p:cNvPr>
          <p:cNvGrpSpPr>
            <a:grpSpLocks/>
          </p:cNvGrpSpPr>
          <p:nvPr/>
        </p:nvGrpSpPr>
        <p:grpSpPr bwMode="auto">
          <a:xfrm>
            <a:off x="3651917" y="3628803"/>
            <a:ext cx="753174" cy="1257300"/>
            <a:chOff x="3276600" y="1676400"/>
            <a:chExt cx="1004232" cy="2209800"/>
          </a:xfrm>
        </p:grpSpPr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F6471CD6-957D-A04B-B9A6-5D1517396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solidFill>
              <a:srgbClr val="F57106"/>
            </a:solidFill>
            <a:ln w="9525">
              <a:solidFill>
                <a:srgbClr val="F571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CB6FF046-6AC0-7C4C-A93F-28FC581F4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AD9AC6-4FC9-FA44-BEBC-58BDAEEF9E84}"/>
              </a:ext>
            </a:extLst>
          </p:cNvPr>
          <p:cNvSpPr txBox="1"/>
          <p:nvPr/>
        </p:nvSpPr>
        <p:spPr>
          <a:xfrm>
            <a:off x="2599562" y="2483167"/>
            <a:ext cx="2368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Eigenvectors   d</a:t>
            </a:r>
            <a:r>
              <a:rPr lang="en-US" sz="1350" baseline="30000" dirty="0"/>
              <a:t>2</a:t>
            </a:r>
            <a:r>
              <a:rPr lang="en-US" sz="1350" dirty="0"/>
              <a:t> = eigenvalues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2C59-925A-484D-B83A-00ABA16342AD}"/>
              </a:ext>
            </a:extLst>
          </p:cNvPr>
          <p:cNvSpPr txBox="1"/>
          <p:nvPr/>
        </p:nvSpPr>
        <p:spPr>
          <a:xfrm>
            <a:off x="4652734" y="1972374"/>
            <a:ext cx="784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DB274-EEA7-A147-9B1A-BB23E3EE524A}"/>
              </a:ext>
            </a:extLst>
          </p:cNvPr>
          <p:cNvSpPr txBox="1"/>
          <p:nvPr/>
        </p:nvSpPr>
        <p:spPr>
          <a:xfrm>
            <a:off x="3738334" y="2760166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  <a:r>
              <a:rPr lang="en-US" sz="1350" baseline="-25000" dirty="0"/>
              <a:t>1</a:t>
            </a:r>
            <a:r>
              <a:rPr lang="en-US" sz="1350" dirty="0"/>
              <a:t> &gt; d</a:t>
            </a:r>
            <a:r>
              <a:rPr lang="en-US" sz="1350" baseline="-25000" dirty="0"/>
              <a:t>2</a:t>
            </a:r>
            <a:r>
              <a:rPr lang="en-US" sz="1350" dirty="0"/>
              <a:t> &gt; … &gt; </a:t>
            </a:r>
            <a:r>
              <a:rPr lang="en-US" sz="1350" dirty="0" err="1"/>
              <a:t>d</a:t>
            </a:r>
            <a:r>
              <a:rPr lang="en-US" sz="1350" baseline="-25000" dirty="0" err="1"/>
              <a:t>p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28150-5C5D-7449-9CAC-855AC5A88FDF}"/>
              </a:ext>
            </a:extLst>
          </p:cNvPr>
          <p:cNvSpPr txBox="1"/>
          <p:nvPr/>
        </p:nvSpPr>
        <p:spPr>
          <a:xfrm>
            <a:off x="5779535" y="3368279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PC1, PC2, PC3, …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4EFCC03B-92E5-BA46-8711-3DB38154C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433" y="1331149"/>
            <a:ext cx="681597" cy="4154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X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3EBB0-32F6-144B-9F44-EB75E5EB727B}"/>
              </a:ext>
            </a:extLst>
          </p:cNvPr>
          <p:cNvGrpSpPr/>
          <p:nvPr/>
        </p:nvGrpSpPr>
        <p:grpSpPr>
          <a:xfrm>
            <a:off x="1644664" y="3600450"/>
            <a:ext cx="742950" cy="1257300"/>
            <a:chOff x="668885" y="4800600"/>
            <a:chExt cx="990600" cy="1676400"/>
          </a:xfrm>
          <a:solidFill>
            <a:srgbClr val="7030A0"/>
          </a:solidFill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62A66333-86E2-AD4D-9675-4DA3B905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85" y="4800600"/>
              <a:ext cx="990600" cy="1676400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rgbClr val="CCFFCC"/>
              </a:solidFill>
              <a:round/>
              <a:headEnd/>
              <a:tailEnd/>
            </a:ln>
          </p:spPr>
          <p:txBody>
            <a:bodyPr anchor="t"/>
            <a:lstStyle/>
            <a:p>
              <a:pPr algn="ctr" eaLnBrk="1" hangingPunct="1"/>
              <a:endParaRPr lang="en-US" altLang="en-US" sz="135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BEB7EEC3-B78B-3D4C-9B5C-E5D64C595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404" y="4968027"/>
              <a:ext cx="908796" cy="553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X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79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3"/>
    </mc:Choice>
    <mc:Fallback xmlns="">
      <p:transition spd="slow"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0" grpId="0"/>
      <p:bldP spid="46091" grpId="0"/>
      <p:bldP spid="46093" grpId="0"/>
      <p:bldP spid="46094" grpId="0" animBg="1"/>
      <p:bldP spid="46095" grpId="0" animBg="1"/>
      <p:bldP spid="46099" grpId="0"/>
      <p:bldP spid="39" grpId="0" animBg="1"/>
      <p:bldP spid="46101" grpId="0" animBg="1"/>
      <p:bldP spid="46102" grpId="0" animBg="1"/>
      <p:bldP spid="4610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D20A9-0F20-8148-B4F0-E9581B79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896A0-A0CB-B346-B961-9CB58005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96" y="1371837"/>
            <a:ext cx="3814763" cy="2791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A9C65-DA5C-754C-958A-B7DFEC424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7" y="1371837"/>
            <a:ext cx="3814763" cy="279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B46CB-EBD6-3D47-B2DB-ACD41B189670}"/>
              </a:ext>
            </a:extLst>
          </p:cNvPr>
          <p:cNvSpPr txBox="1"/>
          <p:nvPr/>
        </p:nvSpPr>
        <p:spPr>
          <a:xfrm>
            <a:off x="1828800" y="1082414"/>
            <a:ext cx="1285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47,231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85C53-3064-7C41-92F6-0AF26250437C}"/>
              </a:ext>
            </a:extLst>
          </p:cNvPr>
          <p:cNvSpPr txBox="1"/>
          <p:nvPr/>
        </p:nvSpPr>
        <p:spPr>
          <a:xfrm>
            <a:off x="4687299" y="1094838"/>
            <a:ext cx="21707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500 most variable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BEC38E-1C35-3341-BB4E-378916BE82C3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PCA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299B4-9F3F-E142-8B1E-D9D47B4F536E}"/>
              </a:ext>
            </a:extLst>
          </p:cNvPr>
          <p:cNvSpPr txBox="1"/>
          <p:nvPr/>
        </p:nvSpPr>
        <p:spPr>
          <a:xfrm>
            <a:off x="4746566" y="4224372"/>
            <a:ext cx="3297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Alternative:  Sparse PCA using penalization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1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0"/>
    </mc:Choice>
    <mc:Fallback xmlns="">
      <p:transition spd="slow" advTm="66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397933" y="1777821"/>
            <a:ext cx="3113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 exposures during pregnancy</a:t>
            </a:r>
          </a:p>
          <a:p>
            <a:r>
              <a:rPr lang="en-US" dirty="0"/>
              <a:t>1170 mom-child pairs</a:t>
            </a:r>
          </a:p>
          <a:p>
            <a:endParaRPr lang="en-US" dirty="0"/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SHARP.Clustering.PartI.Rmd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PCA of Helix Exposome 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51FE1-975B-814C-9379-5EAE3211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63" y="1132417"/>
            <a:ext cx="4666304" cy="33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550634" y="1694587"/>
            <a:ext cx="28582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163 colon adenocarcinomas</a:t>
            </a:r>
          </a:p>
          <a:p>
            <a:r>
              <a:rPr lang="en-US" dirty="0"/>
              <a:t>log2-expression</a:t>
            </a:r>
          </a:p>
          <a:p>
            <a:r>
              <a:rPr lang="en-US" dirty="0"/>
              <a:t>	top 500 variable genes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SHARP.Clustering.COAD.Rmd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Cancer Genome Atlas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2E8A653-5F4A-6E46-AC30-22DA066D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84" y="1138638"/>
            <a:ext cx="4820382" cy="33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99DB-EAAC-A847-A135-E16FEC55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90618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PCA is a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linear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dimension reduction technique, that works on the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global</a:t>
            </a:r>
            <a:r>
              <a:rPr lang="en-US" altLang="en-US" sz="2400" dirty="0">
                <a:ea typeface="ＭＳ Ｐゴシック" panose="020B0600070205080204" pitchFamily="34" charset="-128"/>
              </a:rPr>
              <a:t> space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Distinct groups may be better captured after initial filtering of features on variance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68A48-5E40-C942-9A0E-5A483C4E1AFB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ummary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9EE-A0BE-0A4E-B719-E2498DAC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3133"/>
            <a:ext cx="8229600" cy="13716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990014"/>
                </a:solidFill>
              </a:rPr>
              <a:t>Hierarchical Clustering and </a:t>
            </a:r>
            <a:br>
              <a:rPr lang="en-US" sz="3600" b="1" dirty="0">
                <a:solidFill>
                  <a:srgbClr val="990014"/>
                </a:solidFill>
              </a:rPr>
            </a:br>
            <a:r>
              <a:rPr lang="en-US" sz="3600" b="1" dirty="0">
                <a:solidFill>
                  <a:srgbClr val="990014"/>
                </a:solidFill>
              </a:rPr>
              <a:t>Partitioning Methods</a:t>
            </a:r>
          </a:p>
        </p:txBody>
      </p:sp>
    </p:spTree>
    <p:extLst>
      <p:ext uri="{BB962C8B-B14F-4D97-AF65-F5344CB8AC3E}">
        <p14:creationId xmlns:p14="http://schemas.microsoft.com/office/powerpoint/2010/main" val="76959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3FA4DB-CFD4-FA46-96BE-F83FBD80E6B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277FD90D-419C-664A-A7FF-D6FF50712E99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462943"/>
            <a:ext cx="1426910" cy="1318624"/>
            <a:chOff x="5638800" y="1676400"/>
            <a:chExt cx="2213611" cy="18373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A8BA07-882D-7A42-BF52-240C5BE88576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134A57-C0EC-994E-B263-F6D3DA4576C2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4281B6-2330-8342-ACB2-532BF019BC21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4DCFC-ED26-DF4C-840E-B0E495E750B1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3FB0C6-908E-5D46-A248-1797EC16E169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E8DE2-D730-E341-B875-505ED8111E67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1829C9-0526-4942-915F-F81BB7A20D94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1A4739-85E3-0A41-98AD-70CF3AD71330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AC372C-DC41-F749-A0FF-EB0905B1ECA5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061F85-0927-EB43-87AC-4C2673408660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C8307-FD23-364C-B795-A2B4F38226DA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08B0C9-3615-4740-AFB9-B969ECE88BBC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4958CC-E248-F84D-8F00-DC6924F4EFAB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AF9781-FFA5-ED44-BC2B-72EB00066148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B4041-F49E-1948-94C5-06037522F2F9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663035" y="1174111"/>
            <a:ext cx="407456" cy="1801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D74AC7-E50A-E04D-A557-4CDC8188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84" y="60922"/>
            <a:ext cx="2709668" cy="2449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66BFB-2A8B-CD40-9E63-1B0FD91B0BA4}"/>
              </a:ext>
            </a:extLst>
          </p:cNvPr>
          <p:cNvSpPr txBox="1"/>
          <p:nvPr/>
        </p:nvSpPr>
        <p:spPr>
          <a:xfrm>
            <a:off x="1148746" y="192894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9832BD-F0B4-5241-88A2-A31C6657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48" y="217062"/>
            <a:ext cx="2536919" cy="22929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D5EA-C84A-0F4E-9595-FEFD15EF303D}"/>
              </a:ext>
            </a:extLst>
          </p:cNvPr>
          <p:cNvSpPr txBox="1"/>
          <p:nvPr/>
        </p:nvSpPr>
        <p:spPr>
          <a:xfrm>
            <a:off x="6004487" y="19714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linkage</a:t>
            </a: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7F7BDED4-1077-4B4A-B7BD-93EBEC2B1E83}"/>
              </a:ext>
            </a:extLst>
          </p:cNvPr>
          <p:cNvGrpSpPr>
            <a:grpSpLocks/>
          </p:cNvGrpSpPr>
          <p:nvPr/>
        </p:nvGrpSpPr>
        <p:grpSpPr bwMode="auto">
          <a:xfrm>
            <a:off x="5020734" y="402539"/>
            <a:ext cx="1426910" cy="1318624"/>
            <a:chOff x="5638800" y="1676400"/>
            <a:chExt cx="2213611" cy="183737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33872D-A866-8E46-8E00-0F961F846BE0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7DA24F7-BE05-7945-894A-0B79707F5F3B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6A7C71-56DF-7A4F-B6A1-147ED1E206B3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681C7D-EF23-674E-ABCC-30F911549506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570A3B-073F-6449-8CED-18A23CBEEDAF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D9BC26-78C4-654C-8B9A-100F9D70DFDC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45D647-5D5F-A14D-A4CB-1688264FDD4E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5D1329-E0F7-3441-B8F7-3D7D5AB6E0CC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72A532F-9DF5-684C-840B-EB3B258213AD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9C4377-3719-CA42-86E5-913F8C3AE9ED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D3DF09-8889-3342-A347-3A1D8F13BFDF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908902-A19B-3549-AED9-E81E8BBB6C2A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3F327E-AF53-2441-9343-9766AFE959D2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85726E6-F1A6-BF47-BDA7-6F0824BF76A7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0CD6D5-7BC1-E544-8819-3AEB6D485EF6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50125" y="742100"/>
            <a:ext cx="1113330" cy="6611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3356FF3-1B57-5D4A-A0C0-6D660BA56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220" y="2717825"/>
            <a:ext cx="2449109" cy="226495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B75A07C-EAC9-0E49-AB62-3725BCC9CCD8}"/>
              </a:ext>
            </a:extLst>
          </p:cNvPr>
          <p:cNvGrpSpPr/>
          <p:nvPr/>
        </p:nvGrpSpPr>
        <p:grpSpPr>
          <a:xfrm>
            <a:off x="392930" y="3833370"/>
            <a:ext cx="927725" cy="351611"/>
            <a:chOff x="1538650" y="4575556"/>
            <a:chExt cx="1650380" cy="576915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B127F08-8AB5-C048-8096-F90BC44B7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650" y="4575556"/>
              <a:ext cx="1262055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D57E2AE-2A22-8C43-A452-55BAA638AD95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650380" cy="2750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C991AE-C26E-2244-BC52-C9B9728FE12F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70811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162020C-7E44-054B-A5B6-43BA7F2A489D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262055" cy="366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B10998-8C06-7244-97AF-9F8DC277D7F4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99246" cy="4852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3147ED-AD64-974B-81A4-63CC68016ADD}"/>
              </a:ext>
            </a:extLst>
          </p:cNvPr>
          <p:cNvGrpSpPr/>
          <p:nvPr/>
        </p:nvGrpSpPr>
        <p:grpSpPr>
          <a:xfrm>
            <a:off x="468713" y="3541840"/>
            <a:ext cx="889137" cy="630982"/>
            <a:chOff x="1635731" y="4117171"/>
            <a:chExt cx="1581734" cy="103530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0145F-FAF3-A74B-984D-B2F57E9AE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39356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8E0BF7-091C-4641-9CD1-284B005A74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581734" cy="76026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ABD4C18-B362-9F47-822C-1BD1BC89A6C5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576914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8A93C02-F681-444D-BD49-80C9C99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851946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9F6B16-0AD5-B142-8AC6-2468390D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103530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26">
            <a:extLst>
              <a:ext uri="{FF2B5EF4-FFF2-40B4-BE49-F238E27FC236}">
                <a16:creationId xmlns:a16="http://schemas.microsoft.com/office/drawing/2014/main" id="{8EF807F4-3B06-4944-A4DB-4F65F6350E08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3108626"/>
            <a:ext cx="1456361" cy="1308100"/>
            <a:chOff x="5638800" y="1676400"/>
            <a:chExt cx="2213611" cy="183737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64D310-68FE-B040-8937-2516C42BAABA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B3AEC-1F75-7A4A-933F-10007622E77D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5864BD-6876-B347-AEBE-76E6C5B5F26B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33004E-4ED3-A546-A781-366B4B9E9604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AFF5EA1-235B-F840-A043-E2069769FAF2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BA92F7-CBA7-B641-977B-FB6EB4323F63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AB34FE-5C3C-F14B-949B-5C54B7B386E3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D4FBA3-3C7E-B344-B653-91B7AAE32348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DC1ED3-87B5-F846-B569-F12801854EC9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D65FF2-0A02-6F4F-B619-DF11F5655B4E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8E59EE-D09F-3349-9393-E2F7DBB3C667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3F777C0-F21D-B449-B239-B7A70F37E89E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15D13B-6207-4545-9785-A18A4CEFE924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CB8F11D-C550-FA4E-BA6E-4CBC708E5CCC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2B6D0F-7CCF-9F4C-9EBC-664E82588F17}"/>
              </a:ext>
            </a:extLst>
          </p:cNvPr>
          <p:cNvSpPr txBox="1"/>
          <p:nvPr/>
        </p:nvSpPr>
        <p:spPr>
          <a:xfrm>
            <a:off x="1224796" y="4544182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linkage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13CBDE-48E7-3849-A5B7-A5767626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043" y="2541766"/>
            <a:ext cx="2601944" cy="23517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7DC81D-223C-EF4E-B229-85895AB4E690}"/>
              </a:ext>
            </a:extLst>
          </p:cNvPr>
          <p:cNvSpPr txBox="1"/>
          <p:nvPr/>
        </p:nvSpPr>
        <p:spPr>
          <a:xfrm>
            <a:off x="6003398" y="4463206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Ward’s method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515A40-A500-6949-AF62-039A98D2867B}"/>
              </a:ext>
            </a:extLst>
          </p:cNvPr>
          <p:cNvSpPr txBox="1"/>
          <p:nvPr/>
        </p:nvSpPr>
        <p:spPr>
          <a:xfrm>
            <a:off x="5413799" y="3358344"/>
            <a:ext cx="1048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  <a:p>
            <a:r>
              <a:rPr lang="en-US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5538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86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5CABD-EC5E-414F-A22B-00090191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5" y="532921"/>
            <a:ext cx="4426803" cy="390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8E7E8-6FF4-2B4E-92DC-456B98008AD1}"/>
              </a:ext>
            </a:extLst>
          </p:cNvPr>
          <p:cNvSpPr txBox="1"/>
          <p:nvPr/>
        </p:nvSpPr>
        <p:spPr>
          <a:xfrm>
            <a:off x="5939018" y="1515533"/>
            <a:ext cx="2584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dissimilarities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DF39-260B-6443-B00C-E77DAD9D5DF6}"/>
              </a:ext>
            </a:extLst>
          </p:cNvPr>
          <p:cNvSpPr txBox="1"/>
          <p:nvPr/>
        </p:nvSpPr>
        <p:spPr>
          <a:xfrm>
            <a:off x="5723467" y="1146201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01560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3601" y="798252"/>
            <a:ext cx="8229600" cy="27789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0DCF45-C771-F04C-AF54-42C9B347EAC3}"/>
              </a:ext>
            </a:extLst>
          </p:cNvPr>
          <p:cNvSpPr txBox="1">
            <a:spLocks/>
          </p:cNvSpPr>
          <p:nvPr/>
        </p:nvSpPr>
        <p:spPr>
          <a:xfrm>
            <a:off x="553746" y="1096883"/>
            <a:ext cx="8289309" cy="3028197"/>
          </a:xfrm>
          <a:prstGeom prst="rect">
            <a:avLst/>
          </a:prstGeom>
        </p:spPr>
        <p:txBody>
          <a:bodyPr>
            <a:noAutofit/>
          </a:bodyPr>
          <a:lstStyle/>
          <a:p>
            <a:pPr lvl="2"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118-2DBC-7146-95C1-7950619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1684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To visualize data using</a:t>
            </a:r>
          </a:p>
          <a:p>
            <a:pPr lvl="1"/>
            <a:r>
              <a:rPr lang="en-US" sz="2400" dirty="0"/>
              <a:t>Dimension reduction method</a:t>
            </a:r>
          </a:p>
          <a:p>
            <a:pPr lvl="2"/>
            <a:r>
              <a:rPr lang="en-US" sz="2000" dirty="0"/>
              <a:t>Principal component analysis</a:t>
            </a:r>
          </a:p>
          <a:p>
            <a:pPr lvl="2"/>
            <a:r>
              <a:rPr lang="en-US" sz="2000" dirty="0"/>
              <a:t>Canonical Correlation Analysis</a:t>
            </a:r>
          </a:p>
          <a:p>
            <a:pPr lvl="1"/>
            <a:r>
              <a:rPr lang="en-US" sz="2400" dirty="0"/>
              <a:t>Cluster Analysis</a:t>
            </a:r>
          </a:p>
          <a:p>
            <a:pPr lvl="2"/>
            <a:r>
              <a:rPr lang="en-US" sz="2000" dirty="0"/>
              <a:t>Hierarchical clustering</a:t>
            </a:r>
          </a:p>
          <a:p>
            <a:pPr lvl="2"/>
            <a:r>
              <a:rPr lang="en-US" sz="2000" dirty="0"/>
              <a:t>Partitioning methods 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5ACDC9-121F-154C-8BC7-89128484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47" y="1096883"/>
            <a:ext cx="2634039" cy="173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F0DF7-0470-0A41-8213-2E9ACFC1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50" y="2728151"/>
            <a:ext cx="2088405" cy="17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69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8C89F2-020A-6040-AFC8-58FB54AF1985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DB2A4115-195F-D544-B682-2A3DD10E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56" y="387294"/>
            <a:ext cx="7694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990014"/>
                </a:solidFill>
                <a:ea typeface="+mj-ea"/>
                <a:cs typeface="Arial" panose="020B0604020202020204" pitchFamily="34" charset="0"/>
              </a:rPr>
              <a:t>Colon adenocarcinoma:  CpG island methylator phenotype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D9D18F-68D3-4A4E-9248-D91592C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445521"/>
            <a:ext cx="4597941" cy="3110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95634-B658-B841-83D4-DBA59C32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667199"/>
            <a:ext cx="22733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445CB1-97FE-7748-B146-AF6887D2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4633810"/>
            <a:ext cx="2652183" cy="282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9DA39-2106-9042-8523-3C446503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" y="1752599"/>
            <a:ext cx="4087184" cy="2239869"/>
          </a:xfrm>
          <a:prstGeom prst="rect">
            <a:avLst/>
          </a:prstGeom>
        </p:spPr>
      </p:pic>
      <p:sp>
        <p:nvSpPr>
          <p:cNvPr id="8" name="Rectangle 34">
            <a:extLst>
              <a:ext uri="{FF2B5EF4-FFF2-40B4-BE49-F238E27FC236}">
                <a16:creationId xmlns:a16="http://schemas.microsoft.com/office/drawing/2014/main" id="{75CA5EB4-3184-AD4E-9D1E-AA67AF9C8E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04327" y="2617597"/>
            <a:ext cx="2142067" cy="801539"/>
          </a:xfrm>
          <a:prstGeom prst="rect">
            <a:avLst/>
          </a:prstGeom>
          <a:noFill/>
          <a:ln w="28575">
            <a:solidFill>
              <a:srgbClr val="80F96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219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564CBD4-B236-5440-AE49-F3A95AD8F893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081441-EF7F-F44A-B3EC-04D315D76080}"/>
              </a:ext>
            </a:extLst>
          </p:cNvPr>
          <p:cNvSpPr txBox="1">
            <a:spLocks/>
          </p:cNvSpPr>
          <p:nvPr/>
        </p:nvSpPr>
        <p:spPr>
          <a:xfrm>
            <a:off x="440370" y="220473"/>
            <a:ext cx="6213860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14350"/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 Method: K-means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221CF-DD21-4E46-A81E-80B68C93866F}"/>
              </a:ext>
            </a:extLst>
          </p:cNvPr>
          <p:cNvSpPr/>
          <p:nvPr/>
        </p:nvSpPr>
        <p:spPr>
          <a:xfrm>
            <a:off x="3418713" y="17813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8ADE3E-9FD5-0B47-A1EF-76A431F601D8}"/>
              </a:ext>
            </a:extLst>
          </p:cNvPr>
          <p:cNvSpPr/>
          <p:nvPr/>
        </p:nvSpPr>
        <p:spPr>
          <a:xfrm>
            <a:off x="3590163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46198-475D-5D40-AABC-F9290270BC36}"/>
              </a:ext>
            </a:extLst>
          </p:cNvPr>
          <p:cNvSpPr/>
          <p:nvPr/>
        </p:nvSpPr>
        <p:spPr>
          <a:xfrm>
            <a:off x="3375851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0703F9-BF95-1443-88C8-DD66B0F000C8}"/>
              </a:ext>
            </a:extLst>
          </p:cNvPr>
          <p:cNvSpPr/>
          <p:nvPr/>
        </p:nvSpPr>
        <p:spPr>
          <a:xfrm>
            <a:off x="3547301" y="21242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0FD1F8-4C30-F84A-A0C0-CDF306EB22C2}"/>
              </a:ext>
            </a:extLst>
          </p:cNvPr>
          <p:cNvSpPr/>
          <p:nvPr/>
        </p:nvSpPr>
        <p:spPr>
          <a:xfrm>
            <a:off x="3204401" y="20814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4870D5-9D45-B844-9539-A6842A3ADD5E}"/>
              </a:ext>
            </a:extLst>
          </p:cNvPr>
          <p:cNvSpPr/>
          <p:nvPr/>
        </p:nvSpPr>
        <p:spPr>
          <a:xfrm>
            <a:off x="2732913" y="24671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8F58F5-BA06-3044-B046-03C483CC2830}"/>
              </a:ext>
            </a:extLst>
          </p:cNvPr>
          <p:cNvSpPr/>
          <p:nvPr/>
        </p:nvSpPr>
        <p:spPr>
          <a:xfrm>
            <a:off x="2518601" y="25528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580F6-384A-9942-AEF9-06E282A72145}"/>
              </a:ext>
            </a:extLst>
          </p:cNvPr>
          <p:cNvSpPr/>
          <p:nvPr/>
        </p:nvSpPr>
        <p:spPr>
          <a:xfrm>
            <a:off x="2432876" y="26814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68506E-9AAA-5F47-8579-3BF34B470E9A}"/>
              </a:ext>
            </a:extLst>
          </p:cNvPr>
          <p:cNvSpPr/>
          <p:nvPr/>
        </p:nvSpPr>
        <p:spPr>
          <a:xfrm>
            <a:off x="2347151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A892B-970B-FA4F-812A-A5F26CF8887B}"/>
              </a:ext>
            </a:extLst>
          </p:cNvPr>
          <p:cNvSpPr/>
          <p:nvPr/>
        </p:nvSpPr>
        <p:spPr>
          <a:xfrm>
            <a:off x="2261426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B9C4D6-B4B3-CC4A-9C13-DE884CDEB9C7}"/>
              </a:ext>
            </a:extLst>
          </p:cNvPr>
          <p:cNvSpPr/>
          <p:nvPr/>
        </p:nvSpPr>
        <p:spPr>
          <a:xfrm>
            <a:off x="2047113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E33C0-6EC4-9C4F-AB28-913FB1AE2F13}"/>
              </a:ext>
            </a:extLst>
          </p:cNvPr>
          <p:cNvSpPr/>
          <p:nvPr/>
        </p:nvSpPr>
        <p:spPr>
          <a:xfrm>
            <a:off x="2218563" y="29815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A6F4C4-453A-8849-B1C1-07EB708878F2}"/>
              </a:ext>
            </a:extLst>
          </p:cNvPr>
          <p:cNvSpPr/>
          <p:nvPr/>
        </p:nvSpPr>
        <p:spPr>
          <a:xfrm>
            <a:off x="33758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246B90-282D-5241-942C-F8A3E100EF1A}"/>
              </a:ext>
            </a:extLst>
          </p:cNvPr>
          <p:cNvSpPr/>
          <p:nvPr/>
        </p:nvSpPr>
        <p:spPr>
          <a:xfrm>
            <a:off x="359016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1AF270-DE14-7E44-AE7C-C01A69CC3BBF}"/>
              </a:ext>
            </a:extLst>
          </p:cNvPr>
          <p:cNvSpPr/>
          <p:nvPr/>
        </p:nvSpPr>
        <p:spPr>
          <a:xfrm>
            <a:off x="341871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BF6718-8365-4B47-8219-4C7F157A2EE0}"/>
              </a:ext>
            </a:extLst>
          </p:cNvPr>
          <p:cNvSpPr/>
          <p:nvPr/>
        </p:nvSpPr>
        <p:spPr>
          <a:xfrm>
            <a:off x="3504438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E78B09-C4D9-0C41-A114-B4531A83E44A}"/>
              </a:ext>
            </a:extLst>
          </p:cNvPr>
          <p:cNvSpPr/>
          <p:nvPr/>
        </p:nvSpPr>
        <p:spPr>
          <a:xfrm>
            <a:off x="3418713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AB18E2-FB5B-2F43-9A89-9D2D3EBF691F}"/>
              </a:ext>
            </a:extLst>
          </p:cNvPr>
          <p:cNvSpPr/>
          <p:nvPr/>
        </p:nvSpPr>
        <p:spPr>
          <a:xfrm>
            <a:off x="2861501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C5F25-F897-8342-8B72-2D4221E717C9}"/>
              </a:ext>
            </a:extLst>
          </p:cNvPr>
          <p:cNvSpPr/>
          <p:nvPr/>
        </p:nvSpPr>
        <p:spPr>
          <a:xfrm>
            <a:off x="2647188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24D737-6115-1A43-8051-87B4C966F438}"/>
              </a:ext>
            </a:extLst>
          </p:cNvPr>
          <p:cNvSpPr/>
          <p:nvPr/>
        </p:nvSpPr>
        <p:spPr>
          <a:xfrm>
            <a:off x="2818638" y="28957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8D4E51-297B-D848-8123-F19DD055AA58}"/>
              </a:ext>
            </a:extLst>
          </p:cNvPr>
          <p:cNvSpPr/>
          <p:nvPr/>
        </p:nvSpPr>
        <p:spPr>
          <a:xfrm>
            <a:off x="3761613" y="19956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2442B6-C8B0-2540-BE05-C2ED38E39374}"/>
              </a:ext>
            </a:extLst>
          </p:cNvPr>
          <p:cNvSpPr/>
          <p:nvPr/>
        </p:nvSpPr>
        <p:spPr>
          <a:xfrm>
            <a:off x="3933063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1B9F8E-C462-0A47-AA20-246C51772A0B}"/>
              </a:ext>
            </a:extLst>
          </p:cNvPr>
          <p:cNvSpPr/>
          <p:nvPr/>
        </p:nvSpPr>
        <p:spPr>
          <a:xfrm>
            <a:off x="37187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08BCC3-5A89-3B47-9A1E-CAB521E3DB6A}"/>
              </a:ext>
            </a:extLst>
          </p:cNvPr>
          <p:cNvSpPr/>
          <p:nvPr/>
        </p:nvSpPr>
        <p:spPr>
          <a:xfrm>
            <a:off x="393306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B7914-FC38-E648-85AD-1B001A0077B1}"/>
              </a:ext>
            </a:extLst>
          </p:cNvPr>
          <p:cNvSpPr/>
          <p:nvPr/>
        </p:nvSpPr>
        <p:spPr>
          <a:xfrm>
            <a:off x="2518601" y="27672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15C2C4-FA1E-704A-80B6-2C12BFAB44D0}"/>
              </a:ext>
            </a:extLst>
          </p:cNvPr>
          <p:cNvSpPr/>
          <p:nvPr/>
        </p:nvSpPr>
        <p:spPr>
          <a:xfrm>
            <a:off x="2690051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279F8F-6486-3541-BC2F-B0AF681F4269}"/>
              </a:ext>
            </a:extLst>
          </p:cNvPr>
          <p:cNvSpPr/>
          <p:nvPr/>
        </p:nvSpPr>
        <p:spPr>
          <a:xfrm>
            <a:off x="2475738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BFD15E-11D3-F44A-80ED-0829D2BC98A4}"/>
              </a:ext>
            </a:extLst>
          </p:cNvPr>
          <p:cNvSpPr/>
          <p:nvPr/>
        </p:nvSpPr>
        <p:spPr>
          <a:xfrm>
            <a:off x="2561463" y="31101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91518D-8F9E-5F45-8724-F41906A0B9A3}"/>
              </a:ext>
            </a:extLst>
          </p:cNvPr>
          <p:cNvSpPr/>
          <p:nvPr/>
        </p:nvSpPr>
        <p:spPr>
          <a:xfrm>
            <a:off x="376161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3416DB-C51C-834C-973D-B90CE4F0B587}"/>
              </a:ext>
            </a:extLst>
          </p:cNvPr>
          <p:cNvSpPr/>
          <p:nvPr/>
        </p:nvSpPr>
        <p:spPr>
          <a:xfrm>
            <a:off x="3247263" y="17385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D466A7-9CEC-234E-AEC8-DEA055087E23}"/>
              </a:ext>
            </a:extLst>
          </p:cNvPr>
          <p:cNvSpPr/>
          <p:nvPr/>
        </p:nvSpPr>
        <p:spPr>
          <a:xfrm>
            <a:off x="3633026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3DB1C-0E6F-6B4C-B5E0-8785C58D63A9}"/>
              </a:ext>
            </a:extLst>
          </p:cNvPr>
          <p:cNvSpPr/>
          <p:nvPr/>
        </p:nvSpPr>
        <p:spPr>
          <a:xfrm>
            <a:off x="3204401" y="19099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18AE93-B05B-6B45-A316-14EEDFAAD925}"/>
              </a:ext>
            </a:extLst>
          </p:cNvPr>
          <p:cNvSpPr/>
          <p:nvPr/>
        </p:nvSpPr>
        <p:spPr>
          <a:xfrm rot="1195888">
            <a:off x="2927581" y="1747433"/>
            <a:ext cx="1156395" cy="597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D2ED93-722E-F644-BF04-60D5BCF160B8}"/>
              </a:ext>
            </a:extLst>
          </p:cNvPr>
          <p:cNvSpPr/>
          <p:nvPr/>
        </p:nvSpPr>
        <p:spPr>
          <a:xfrm rot="21058548">
            <a:off x="1740825" y="2370725"/>
            <a:ext cx="2441377" cy="8911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69F474-AFFC-DC40-8517-D6B485455D4D}"/>
              </a:ext>
            </a:extLst>
          </p:cNvPr>
          <p:cNvSpPr/>
          <p:nvPr/>
        </p:nvSpPr>
        <p:spPr>
          <a:xfrm>
            <a:off x="3504438" y="19956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7AAFE0-7BD5-AF49-BF7A-B3A4B2358807}"/>
              </a:ext>
            </a:extLst>
          </p:cNvPr>
          <p:cNvSpPr/>
          <p:nvPr/>
        </p:nvSpPr>
        <p:spPr>
          <a:xfrm>
            <a:off x="2904363" y="26814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0B000-190E-FA4E-9FA8-0AB1050A28AB}"/>
              </a:ext>
            </a:extLst>
          </p:cNvPr>
          <p:cNvSpPr/>
          <p:nvPr/>
        </p:nvSpPr>
        <p:spPr>
          <a:xfrm rot="1931405">
            <a:off x="2903470" y="1806368"/>
            <a:ext cx="1253729" cy="675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91E77-D3BE-1E44-8750-10AECC7364D3}"/>
              </a:ext>
            </a:extLst>
          </p:cNvPr>
          <p:cNvSpPr/>
          <p:nvPr/>
        </p:nvSpPr>
        <p:spPr>
          <a:xfrm>
            <a:off x="1869413" y="2437699"/>
            <a:ext cx="1975247" cy="798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84BB95-E9A5-7345-A32B-C800E08427BD}"/>
              </a:ext>
            </a:extLst>
          </p:cNvPr>
          <p:cNvSpPr/>
          <p:nvPr/>
        </p:nvSpPr>
        <p:spPr>
          <a:xfrm>
            <a:off x="3504438" y="21242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7B771E-CD5D-344E-A7FD-B83495A62701}"/>
              </a:ext>
            </a:extLst>
          </p:cNvPr>
          <p:cNvSpPr/>
          <p:nvPr/>
        </p:nvSpPr>
        <p:spPr>
          <a:xfrm>
            <a:off x="2775776" y="276720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DE5041-215A-394A-982C-70D6D351D45D}"/>
              </a:ext>
            </a:extLst>
          </p:cNvPr>
          <p:cNvSpPr/>
          <p:nvPr/>
        </p:nvSpPr>
        <p:spPr>
          <a:xfrm rot="4181916">
            <a:off x="2927581" y="1824229"/>
            <a:ext cx="1362671" cy="90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C775D0-A628-FE46-B8C3-2CA786502663}"/>
              </a:ext>
            </a:extLst>
          </p:cNvPr>
          <p:cNvSpPr/>
          <p:nvPr/>
        </p:nvSpPr>
        <p:spPr>
          <a:xfrm rot="20655098">
            <a:off x="1832801" y="2467166"/>
            <a:ext cx="1375172" cy="840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A129B1-6486-B84D-AD5C-29E083DF458F}"/>
              </a:ext>
            </a:extLst>
          </p:cNvPr>
          <p:cNvSpPr/>
          <p:nvPr/>
        </p:nvSpPr>
        <p:spPr>
          <a:xfrm>
            <a:off x="3590163" y="225285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A27F87-003E-204E-A4CA-4B7001CDD5B6}"/>
              </a:ext>
            </a:extLst>
          </p:cNvPr>
          <p:cNvSpPr/>
          <p:nvPr/>
        </p:nvSpPr>
        <p:spPr>
          <a:xfrm>
            <a:off x="2475738" y="28100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821CCC-254E-8B46-9EF2-B778B5C7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038" y="3977610"/>
            <a:ext cx="7375391" cy="106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WARNING!!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Often, the solution is not unique</a:t>
            </a:r>
            <a:endParaRPr lang="en-US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>
              <a:spcBef>
                <a:spcPct val="0"/>
              </a:spcBef>
              <a:buNone/>
            </a:pPr>
            <a:endParaRPr lang="en-US" altLang="en-US" sz="7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Option 1. Repeat algorithm with random starts and save best solution</a:t>
            </a:r>
          </a:p>
          <a:p>
            <a:pPr defTabSz="514350">
              <a:spcBef>
                <a:spcPct val="0"/>
              </a:spcBef>
              <a:buNone/>
            </a:pPr>
            <a:endParaRPr lang="en-US" altLang="en-US" sz="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	Option 2. Convex clustering    (Chi EC and Lange K. Journal Comp Graph Stat 2015) 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ctr" defTabSz="514350">
              <a:spcBef>
                <a:spcPct val="0"/>
              </a:spcBef>
              <a:buNone/>
            </a:pPr>
            <a:endParaRPr lang="en-US" altLang="en-US" sz="101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39469-0AED-EB4C-8265-BA567EC99266}"/>
              </a:ext>
            </a:extLst>
          </p:cNvPr>
          <p:cNvSpPr txBox="1"/>
          <p:nvPr/>
        </p:nvSpPr>
        <p:spPr>
          <a:xfrm>
            <a:off x="4735131" y="1352402"/>
            <a:ext cx="4301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0.    Pick k (# groups), assign observations to groups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1.    Compute centroid, </a:t>
            </a: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    the average value for each variable in cluster 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2.    Assign observation to nearest centroid.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Go back to Step 1. until convergence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01A31A-1F4D-064C-A6C9-AF94AAD25075}"/>
              </a:ext>
            </a:extLst>
          </p:cNvPr>
          <p:cNvCxnSpPr>
            <a:cxnSpLocks/>
          </p:cNvCxnSpPr>
          <p:nvPr/>
        </p:nvCxnSpPr>
        <p:spPr>
          <a:xfrm flipV="1">
            <a:off x="1486081" y="1191578"/>
            <a:ext cx="4001" cy="23857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8A57B3-D398-034E-A1AA-0A30A0D4B43F}"/>
              </a:ext>
            </a:extLst>
          </p:cNvPr>
          <p:cNvCxnSpPr>
            <a:cxnSpLocks/>
          </p:cNvCxnSpPr>
          <p:nvPr/>
        </p:nvCxnSpPr>
        <p:spPr>
          <a:xfrm>
            <a:off x="1481818" y="3581420"/>
            <a:ext cx="2788943" cy="34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70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96"/>
    </mc:Choice>
    <mc:Fallback xmlns="">
      <p:transition spd="slow" advTm="9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7DC2AA-CE21-6149-A0FC-CF20225EB919}"/>
              </a:ext>
            </a:extLst>
          </p:cNvPr>
          <p:cNvSpPr txBox="1"/>
          <p:nvPr/>
        </p:nvSpPr>
        <p:spPr>
          <a:xfrm>
            <a:off x="1540764" y="442933"/>
            <a:ext cx="6225972" cy="67379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/>
          <a:p>
            <a:pPr algn="ctr" defTabSz="514350">
              <a:lnSpc>
                <a:spcPct val="90000"/>
              </a:lnSpc>
              <a:spcAft>
                <a:spcPts val="338"/>
              </a:spcAft>
            </a:pPr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Picking the # of clusters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9668F7-C1F6-7642-9BC3-AE8F9355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142" y="1281070"/>
            <a:ext cx="3530599" cy="2630296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45CD3981-8267-F846-922B-A06A4F49EABC}"/>
              </a:ext>
            </a:extLst>
          </p:cNvPr>
          <p:cNvSpPr/>
          <p:nvPr/>
        </p:nvSpPr>
        <p:spPr>
          <a:xfrm>
            <a:off x="6385892" y="2338578"/>
            <a:ext cx="170221" cy="2331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3CA01-FC2D-0346-AF15-8E53CE322057}"/>
              </a:ext>
            </a:extLst>
          </p:cNvPr>
          <p:cNvSpPr txBox="1"/>
          <p:nvPr/>
        </p:nvSpPr>
        <p:spPr>
          <a:xfrm>
            <a:off x="2316603" y="4053912"/>
            <a:ext cx="54501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350" b="1" dirty="0">
                <a:solidFill>
                  <a:srgbClr val="7030A0"/>
                </a:solidFill>
                <a:latin typeface="Calibri" panose="020F0502020204030204"/>
              </a:rPr>
              <a:t>Direct Method			            	                 Testing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610D6-74F6-E044-963C-D1A21FF98A04}"/>
              </a:ext>
            </a:extLst>
          </p:cNvPr>
          <p:cNvSpPr/>
          <p:nvPr/>
        </p:nvSpPr>
        <p:spPr>
          <a:xfrm>
            <a:off x="6034865" y="3993068"/>
            <a:ext cx="1313430" cy="421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14F903-F600-E444-A9FA-045E595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308586"/>
            <a:ext cx="3530600" cy="2630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8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02"/>
    </mc:Choice>
    <mc:Fallback xmlns="">
      <p:transition spd="slow" advTm="9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BAFC9-FF99-CE4A-8CF7-522631851E79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1" name="Title 1">
            <a:extLst>
              <a:ext uri="{FF2B5EF4-FFF2-40B4-BE49-F238E27FC236}">
                <a16:creationId xmlns:a16="http://schemas.microsoft.com/office/drawing/2014/main" id="{684C3782-E014-2B4B-9167-0B1C85A0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3" y="139248"/>
            <a:ext cx="8519877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dirty="0">
                <a:solidFill>
                  <a:srgbClr val="990014"/>
                </a:solidFill>
              </a:rPr>
              <a:t>Pick</a:t>
            </a:r>
            <a:r>
              <a:rPr lang="en-US" altLang="en-US" sz="304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srgbClr val="990014"/>
                </a:solidFill>
              </a:rPr>
              <a:t># of clusters: Silhouette width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84B876-584F-EB45-A3AD-92785D74F53C}"/>
              </a:ext>
            </a:extLst>
          </p:cNvPr>
          <p:cNvSpPr/>
          <p:nvPr/>
        </p:nvSpPr>
        <p:spPr bwMode="auto">
          <a:xfrm>
            <a:off x="1301750" y="2655737"/>
            <a:ext cx="1298789" cy="2004025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1C0A38-CE6A-E84F-8999-5711CB8AD369}"/>
              </a:ext>
            </a:extLst>
          </p:cNvPr>
          <p:cNvSpPr/>
          <p:nvPr/>
        </p:nvSpPr>
        <p:spPr bwMode="auto">
          <a:xfrm rot="3422441">
            <a:off x="2796562" y="2630373"/>
            <a:ext cx="1249130" cy="162123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33F04-A101-684B-85E9-DECFDF9E90E8}"/>
              </a:ext>
            </a:extLst>
          </p:cNvPr>
          <p:cNvSpPr/>
          <p:nvPr/>
        </p:nvSpPr>
        <p:spPr bwMode="auto">
          <a:xfrm>
            <a:off x="162644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C7653-E889-644C-ADB9-3891C9555D35}"/>
              </a:ext>
            </a:extLst>
          </p:cNvPr>
          <p:cNvSpPr/>
          <p:nvPr/>
        </p:nvSpPr>
        <p:spPr bwMode="auto">
          <a:xfrm>
            <a:off x="1582979" y="3991151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E20A7E-4F56-2B45-AA6E-BA55535937D8}"/>
              </a:ext>
            </a:extLst>
          </p:cNvPr>
          <p:cNvSpPr/>
          <p:nvPr/>
        </p:nvSpPr>
        <p:spPr bwMode="auto">
          <a:xfrm>
            <a:off x="205937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637D13-41DF-D84F-A1EF-BC6F74CD0D3E}"/>
              </a:ext>
            </a:extLst>
          </p:cNvPr>
          <p:cNvSpPr/>
          <p:nvPr/>
        </p:nvSpPr>
        <p:spPr bwMode="auto">
          <a:xfrm>
            <a:off x="2338392" y="364597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470080-062F-E149-8AA2-101B83257146}"/>
              </a:ext>
            </a:extLst>
          </p:cNvPr>
          <p:cNvSpPr/>
          <p:nvPr/>
        </p:nvSpPr>
        <p:spPr bwMode="auto">
          <a:xfrm>
            <a:off x="2023739" y="29512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FE03DC-339E-4F4B-A52C-7CC3DFBFF3B4}"/>
              </a:ext>
            </a:extLst>
          </p:cNvPr>
          <p:cNvSpPr/>
          <p:nvPr/>
        </p:nvSpPr>
        <p:spPr bwMode="auto">
          <a:xfrm>
            <a:off x="1518214" y="298823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4B6AE0-159C-6049-971A-070588032278}"/>
              </a:ext>
            </a:extLst>
          </p:cNvPr>
          <p:cNvSpPr/>
          <p:nvPr/>
        </p:nvSpPr>
        <p:spPr bwMode="auto">
          <a:xfrm>
            <a:off x="1951143" y="41025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D6613-551C-FA40-9303-B608178A1970}"/>
              </a:ext>
            </a:extLst>
          </p:cNvPr>
          <p:cNvSpPr/>
          <p:nvPr/>
        </p:nvSpPr>
        <p:spPr bwMode="auto">
          <a:xfrm>
            <a:off x="3060638" y="324346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90A1C4-2D08-444C-AFE0-FD660B04FDE7}"/>
              </a:ext>
            </a:extLst>
          </p:cNvPr>
          <p:cNvSpPr/>
          <p:nvPr/>
        </p:nvSpPr>
        <p:spPr bwMode="auto">
          <a:xfrm>
            <a:off x="3385335" y="302059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1ECEDB-792F-5844-89BE-D9C8AAC51530}"/>
              </a:ext>
            </a:extLst>
          </p:cNvPr>
          <p:cNvSpPr/>
          <p:nvPr/>
        </p:nvSpPr>
        <p:spPr bwMode="auto">
          <a:xfrm>
            <a:off x="3060638" y="380064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695087-2C98-EB44-BE6B-7ECB982B4A83}"/>
              </a:ext>
            </a:extLst>
          </p:cNvPr>
          <p:cNvSpPr/>
          <p:nvPr/>
        </p:nvSpPr>
        <p:spPr bwMode="auto">
          <a:xfrm>
            <a:off x="3385335" y="357777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855592-9A4F-3C4E-8565-D2612FCADC71}"/>
              </a:ext>
            </a:extLst>
          </p:cNvPr>
          <p:cNvSpPr/>
          <p:nvPr/>
        </p:nvSpPr>
        <p:spPr bwMode="auto">
          <a:xfrm>
            <a:off x="3818264" y="346633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22162-C2AC-0C44-837C-62FFA651510A}"/>
              </a:ext>
            </a:extLst>
          </p:cNvPr>
          <p:cNvSpPr/>
          <p:nvPr/>
        </p:nvSpPr>
        <p:spPr bwMode="auto">
          <a:xfrm rot="3422441">
            <a:off x="2592426" y="1030502"/>
            <a:ext cx="1185569" cy="124977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BCAD0B-AB03-3F48-B580-7F207BA5B74C}"/>
              </a:ext>
            </a:extLst>
          </p:cNvPr>
          <p:cNvSpPr/>
          <p:nvPr/>
        </p:nvSpPr>
        <p:spPr bwMode="auto">
          <a:xfrm>
            <a:off x="2851321" y="147849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C3EEF3-2A20-AF4E-A70C-760F3ED5142C}"/>
              </a:ext>
            </a:extLst>
          </p:cNvPr>
          <p:cNvSpPr/>
          <p:nvPr/>
        </p:nvSpPr>
        <p:spPr bwMode="auto">
          <a:xfrm>
            <a:off x="3284251" y="1355739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205914-7DC4-B846-BA0B-1D4435A08C90}"/>
              </a:ext>
            </a:extLst>
          </p:cNvPr>
          <p:cNvSpPr/>
          <p:nvPr/>
        </p:nvSpPr>
        <p:spPr bwMode="auto">
          <a:xfrm>
            <a:off x="3176018" y="1812803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39875-63FE-4543-8104-43B47E2E80A4}"/>
              </a:ext>
            </a:extLst>
          </p:cNvPr>
          <p:cNvSpPr txBox="1"/>
          <p:nvPr/>
        </p:nvSpPr>
        <p:spPr>
          <a:xfrm>
            <a:off x="715449" y="4329045"/>
            <a:ext cx="815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E4D23-8E71-DF47-9DEA-F3207695963A}"/>
              </a:ext>
            </a:extLst>
          </p:cNvPr>
          <p:cNvSpPr txBox="1"/>
          <p:nvPr/>
        </p:nvSpPr>
        <p:spPr>
          <a:xfrm>
            <a:off x="3081252" y="2494797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1BEA5-E46E-6E41-A5DD-6327F6ED7EF9}"/>
              </a:ext>
            </a:extLst>
          </p:cNvPr>
          <p:cNvSpPr txBox="1"/>
          <p:nvPr/>
        </p:nvSpPr>
        <p:spPr>
          <a:xfrm>
            <a:off x="1951539" y="1090412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A327D-38AA-6041-B5B2-14C94B41487A}"/>
              </a:ext>
            </a:extLst>
          </p:cNvPr>
          <p:cNvGrpSpPr/>
          <p:nvPr/>
        </p:nvGrpSpPr>
        <p:grpSpPr>
          <a:xfrm>
            <a:off x="1734680" y="3062721"/>
            <a:ext cx="711946" cy="1039866"/>
            <a:chOff x="2312906" y="4083628"/>
            <a:chExt cx="949261" cy="138648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1710CB-0556-BE47-A257-EEDA8B6C1D04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2312906" y="4083628"/>
              <a:ext cx="385413" cy="4926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2D2B8B0-AD73-5D40-B489-FDC5BDAE0935}"/>
                </a:ext>
              </a:extLst>
            </p:cNvPr>
            <p:cNvCxnSpPr>
              <a:cxnSpLocks/>
              <a:stCxn id="17" idx="3"/>
              <a:endCxn id="13" idx="7"/>
            </p:cNvCxnSpPr>
            <p:nvPr/>
          </p:nvCxnSpPr>
          <p:spPr>
            <a:xfrm flipH="1">
              <a:off x="2414949" y="4188691"/>
              <a:ext cx="325637" cy="43346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F4EAEA-2865-9C44-95D5-55964C0AEA79}"/>
                </a:ext>
              </a:extLst>
            </p:cNvPr>
            <p:cNvCxnSpPr>
              <a:cxnSpLocks/>
              <a:stCxn id="17" idx="3"/>
              <a:endCxn id="14" idx="7"/>
            </p:cNvCxnSpPr>
            <p:nvPr/>
          </p:nvCxnSpPr>
          <p:spPr>
            <a:xfrm flipH="1">
              <a:off x="2356993" y="4188690"/>
              <a:ext cx="383593" cy="11763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847F5C-42E8-8F4A-A646-85BEE858036B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2745834" y="4232209"/>
              <a:ext cx="96794" cy="12379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B43992-2EE8-514A-B37C-9D2A239B09B1}"/>
                </a:ext>
              </a:extLst>
            </p:cNvPr>
            <p:cNvCxnSpPr>
              <a:cxnSpLocks/>
              <a:stCxn id="17" idx="4"/>
              <a:endCxn id="15" idx="0"/>
            </p:cNvCxnSpPr>
            <p:nvPr/>
          </p:nvCxnSpPr>
          <p:spPr>
            <a:xfrm>
              <a:off x="2842628" y="4232209"/>
              <a:ext cx="47516" cy="346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8ADD149-DE56-F140-9536-0918B0426385}"/>
                </a:ext>
              </a:extLst>
            </p:cNvPr>
            <p:cNvCxnSpPr>
              <a:cxnSpLocks/>
              <a:stCxn id="17" idx="5"/>
              <a:endCxn id="16" idx="0"/>
            </p:cNvCxnSpPr>
            <p:nvPr/>
          </p:nvCxnSpPr>
          <p:spPr>
            <a:xfrm>
              <a:off x="2944672" y="4188691"/>
              <a:ext cx="317495" cy="67261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/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  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a(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</a:t>
                </a:r>
              </a:p>
              <a:p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            cluster A and all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cluster A</a:t>
                </a:r>
              </a:p>
              <a:p>
                <a:endParaRPr lang="en-US" sz="15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d(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i,C</a:t>
                </a:r>
                <a:r>
                  <a:rPr lang="en-US" sz="1500" dirty="0">
                    <a:solidFill>
                      <a:srgbClr val="C00000"/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1500" dirty="0">
                    <a:solidFill>
                      <a:srgbClr val="C00000"/>
                    </a:solidFill>
                  </a:rPr>
                  <a:t> and all   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          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in cluster C</a:t>
                </a:r>
              </a:p>
              <a:p>
                <a:endParaRPr lang="en-US" sz="1500" dirty="0">
                  <a:solidFill>
                    <a:srgbClr val="C00000"/>
                  </a:solidFill>
                </a:endParaRPr>
              </a:p>
              <a:p>
                <a:r>
                  <a:rPr lang="en-US" sz="1500" dirty="0">
                    <a:solidFill>
                      <a:srgbClr val="29A015"/>
                    </a:solidFill>
                  </a:rPr>
                  <a:t>    b(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):  min d(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,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Cj</a:t>
                </a:r>
                <a:r>
                  <a:rPr lang="en-US" sz="1500" dirty="0">
                    <a:solidFill>
                      <a:srgbClr val="29A015"/>
                    </a:solidFill>
                  </a:rPr>
                  <a:t>), 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</a:t>
                </a:r>
                <a:r>
                  <a:rPr lang="en-US" sz="1500" baseline="-25000" dirty="0" err="1">
                    <a:solidFill>
                      <a:srgbClr val="29A015"/>
                    </a:solidFill>
                  </a:rPr>
                  <a:t>j</a:t>
                </a:r>
                <a:r>
                  <a:rPr lang="en-US" sz="1500" dirty="0">
                    <a:solidFill>
                      <a:srgbClr val="29A01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29A0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1500" dirty="0">
                    <a:solidFill>
                      <a:srgbClr val="29A015"/>
                    </a:solidFill>
                  </a:rPr>
                  <a:t>A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blipFill>
                <a:blip r:embed="rId4"/>
                <a:stretch>
                  <a:fillRect l="-99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4FFF096-1574-AA47-8470-508ABA435CD8}"/>
              </a:ext>
            </a:extLst>
          </p:cNvPr>
          <p:cNvGrpSpPr/>
          <p:nvPr/>
        </p:nvGrpSpPr>
        <p:grpSpPr>
          <a:xfrm>
            <a:off x="2208504" y="1545971"/>
            <a:ext cx="1107448" cy="1437955"/>
            <a:chOff x="2944672" y="2061294"/>
            <a:chExt cx="1476597" cy="191727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8DC5CC3-0B5B-5140-9995-7AC6C25A4B95}"/>
                </a:ext>
              </a:extLst>
            </p:cNvPr>
            <p:cNvCxnSpPr>
              <a:cxnSpLocks/>
              <a:stCxn id="17" idx="7"/>
              <a:endCxn id="26" idx="3"/>
            </p:cNvCxnSpPr>
            <p:nvPr/>
          </p:nvCxnSpPr>
          <p:spPr>
            <a:xfrm flipV="1">
              <a:off x="2944672" y="2224972"/>
              <a:ext cx="899357" cy="17535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49DE328-AA2B-CD47-B5D7-2CC221CC1A76}"/>
                </a:ext>
              </a:extLst>
            </p:cNvPr>
            <p:cNvCxnSpPr>
              <a:cxnSpLocks/>
              <a:stCxn id="17" idx="7"/>
              <a:endCxn id="27" idx="3"/>
            </p:cNvCxnSpPr>
            <p:nvPr/>
          </p:nvCxnSpPr>
          <p:spPr>
            <a:xfrm flipV="1">
              <a:off x="2944672" y="2061294"/>
              <a:ext cx="1476597" cy="19172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0E0FB69-FE7C-AC40-8F5D-E388814D29C3}"/>
                </a:ext>
              </a:extLst>
            </p:cNvPr>
            <p:cNvCxnSpPr>
              <a:cxnSpLocks/>
              <a:stCxn id="17" idx="7"/>
              <a:endCxn id="29" idx="3"/>
            </p:cNvCxnSpPr>
            <p:nvPr/>
          </p:nvCxnSpPr>
          <p:spPr>
            <a:xfrm flipV="1">
              <a:off x="2944672" y="2670712"/>
              <a:ext cx="1332287" cy="13078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67" name="TextBox 40966">
            <a:extLst>
              <a:ext uri="{FF2B5EF4-FFF2-40B4-BE49-F238E27FC236}">
                <a16:creationId xmlns:a16="http://schemas.microsoft.com/office/drawing/2014/main" id="{8AF87F9D-0DD1-8D47-BB86-CBBD9E388B88}"/>
              </a:ext>
            </a:extLst>
          </p:cNvPr>
          <p:cNvSpPr txBox="1"/>
          <p:nvPr/>
        </p:nvSpPr>
        <p:spPr>
          <a:xfrm>
            <a:off x="5467759" y="3325223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Width: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/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9A015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blipFill>
                <a:blip r:embed="rId5"/>
                <a:stretch>
                  <a:fillRect l="-224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721FB89-CB75-EB48-97F9-E36A29225FBD}"/>
              </a:ext>
            </a:extLst>
          </p:cNvPr>
          <p:cNvGrpSpPr/>
          <p:nvPr/>
        </p:nvGrpSpPr>
        <p:grpSpPr>
          <a:xfrm>
            <a:off x="2240204" y="3062722"/>
            <a:ext cx="1609761" cy="768407"/>
            <a:chOff x="2986938" y="4083628"/>
            <a:chExt cx="2146348" cy="102454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41DD65D-83FA-EF46-9B63-32A1D6F77CA1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2986938" y="4083628"/>
              <a:ext cx="1526842" cy="826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BF622-0FAD-ED4F-BB24-2BFA1F2935B4}"/>
                </a:ext>
              </a:extLst>
            </p:cNvPr>
            <p:cNvCxnSpPr>
              <a:cxnSpLocks/>
              <a:stCxn id="17" idx="6"/>
              <a:endCxn id="24" idx="1"/>
            </p:cNvCxnSpPr>
            <p:nvPr/>
          </p:nvCxnSpPr>
          <p:spPr>
            <a:xfrm>
              <a:off x="2986938" y="4083628"/>
              <a:ext cx="2146348" cy="5788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460BC8-D884-8248-A4E7-51D87700715A}"/>
                </a:ext>
              </a:extLst>
            </p:cNvPr>
            <p:cNvCxnSpPr>
              <a:cxnSpLocks/>
              <a:stCxn id="17" idx="6"/>
              <a:endCxn id="20" idx="1"/>
            </p:cNvCxnSpPr>
            <p:nvPr/>
          </p:nvCxnSpPr>
          <p:spPr>
            <a:xfrm>
              <a:off x="2986938" y="4083628"/>
              <a:ext cx="1136179" cy="28164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7CB6C9-7F1F-6D45-83CF-A2870A533C59}"/>
                </a:ext>
              </a:extLst>
            </p:cNvPr>
            <p:cNvCxnSpPr>
              <a:cxnSpLocks/>
              <a:stCxn id="17" idx="6"/>
              <a:endCxn id="23" idx="1"/>
            </p:cNvCxnSpPr>
            <p:nvPr/>
          </p:nvCxnSpPr>
          <p:spPr>
            <a:xfrm>
              <a:off x="2986938" y="4083628"/>
              <a:ext cx="1569109" cy="7273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83C5F7-3878-2344-908B-0EAA63CA075F}"/>
                </a:ext>
              </a:extLst>
            </p:cNvPr>
            <p:cNvCxnSpPr>
              <a:cxnSpLocks/>
              <a:stCxn id="17" idx="6"/>
              <a:endCxn id="22" idx="1"/>
            </p:cNvCxnSpPr>
            <p:nvPr/>
          </p:nvCxnSpPr>
          <p:spPr>
            <a:xfrm>
              <a:off x="2986938" y="4083628"/>
              <a:ext cx="1136179" cy="102454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Notched Right Arrow 49">
            <a:extLst>
              <a:ext uri="{FF2B5EF4-FFF2-40B4-BE49-F238E27FC236}">
                <a16:creationId xmlns:a16="http://schemas.microsoft.com/office/drawing/2014/main" id="{D8396C9B-C358-AE41-B37C-5A37D3D93228}"/>
              </a:ext>
            </a:extLst>
          </p:cNvPr>
          <p:cNvSpPr/>
          <p:nvPr/>
        </p:nvSpPr>
        <p:spPr>
          <a:xfrm rot="3348614">
            <a:off x="1479102" y="2321258"/>
            <a:ext cx="733806" cy="536771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9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31"/>
    </mc:Choice>
    <mc:Fallback xmlns="">
      <p:transition spd="slow" advTm="14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40968" grpId="0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953156BA-6ABF-884C-885C-AE2873C1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02" y="505353"/>
            <a:ext cx="7229596" cy="523376"/>
          </a:xfrm>
        </p:spPr>
        <p:txBody>
          <a:bodyPr vert="horz" lIns="51435" tIns="25718" rIns="51435" bIns="25718" rtlCol="0" anchor="b">
            <a:noAutofit/>
          </a:bodyPr>
          <a:lstStyle/>
          <a:p>
            <a:pPr defTabSz="514350">
              <a:lnSpc>
                <a:spcPct val="90000"/>
              </a:lnSpc>
              <a:spcAft>
                <a:spcPts val="338"/>
              </a:spcAft>
            </a:pPr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the K-means result (k=4)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5364D-12FF-0249-A0FE-31B0E1C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42" y="1752214"/>
            <a:ext cx="3018350" cy="2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CB058-9596-1447-8695-CBF9D2EC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10" y="1466464"/>
            <a:ext cx="3247967" cy="2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40C5FD-E523-DA4D-BC08-91E2C0D37DC4}"/>
              </a:ext>
            </a:extLst>
          </p:cNvPr>
          <p:cNvSpPr txBox="1"/>
          <p:nvPr/>
        </p:nvSpPr>
        <p:spPr>
          <a:xfrm>
            <a:off x="659628" y="853775"/>
            <a:ext cx="2698467" cy="312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Influential Decisions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Feature </a:t>
            </a:r>
            <a:r>
              <a:rPr lang="en-US" dirty="0">
                <a:solidFill>
                  <a:prstClr val="black"/>
                </a:solidFill>
              </a:rPr>
              <a:t>selection &amp; standardization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Number of clusters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Dissimilarity measure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C0176C-EAEE-AE40-8A12-08AB774801AC}"/>
              </a:ext>
            </a:extLst>
          </p:cNvPr>
          <p:cNvSpPr/>
          <p:nvPr/>
        </p:nvSpPr>
        <p:spPr>
          <a:xfrm>
            <a:off x="6119365" y="12119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3EAD14-3ADD-2740-873E-0CC6CF6F7649}"/>
              </a:ext>
            </a:extLst>
          </p:cNvPr>
          <p:cNvSpPr/>
          <p:nvPr/>
        </p:nvSpPr>
        <p:spPr>
          <a:xfrm>
            <a:off x="6365627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91C254-FC4C-A64F-B64D-7070317F0BC1}"/>
              </a:ext>
            </a:extLst>
          </p:cNvPr>
          <p:cNvSpPr/>
          <p:nvPr/>
        </p:nvSpPr>
        <p:spPr>
          <a:xfrm>
            <a:off x="6057799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963AF5-D6FA-6F43-B897-8DAE03F4821F}"/>
              </a:ext>
            </a:extLst>
          </p:cNvPr>
          <p:cNvSpPr/>
          <p:nvPr/>
        </p:nvSpPr>
        <p:spPr>
          <a:xfrm>
            <a:off x="6304062" y="173819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C274F1-36E2-CC40-AC9A-6275B8F8E1AE}"/>
              </a:ext>
            </a:extLst>
          </p:cNvPr>
          <p:cNvSpPr/>
          <p:nvPr/>
        </p:nvSpPr>
        <p:spPr>
          <a:xfrm>
            <a:off x="5811538" y="1672417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77041C-CFC9-A14F-9F6A-91C6086645BC}"/>
              </a:ext>
            </a:extLst>
          </p:cNvPr>
          <p:cNvSpPr/>
          <p:nvPr/>
        </p:nvSpPr>
        <p:spPr>
          <a:xfrm>
            <a:off x="5134318" y="226443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06F26F-3B10-2344-8B31-C5BBD86AEDE1}"/>
              </a:ext>
            </a:extLst>
          </p:cNvPr>
          <p:cNvSpPr/>
          <p:nvPr/>
        </p:nvSpPr>
        <p:spPr>
          <a:xfrm>
            <a:off x="4826491" y="239598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77B186-56E2-BC45-BFFB-5B5F62E84C94}"/>
              </a:ext>
            </a:extLst>
          </p:cNvPr>
          <p:cNvSpPr/>
          <p:nvPr/>
        </p:nvSpPr>
        <p:spPr>
          <a:xfrm>
            <a:off x="4703360" y="259332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803CC2-1BEA-B94B-8C86-DCD800A11829}"/>
              </a:ext>
            </a:extLst>
          </p:cNvPr>
          <p:cNvSpPr/>
          <p:nvPr/>
        </p:nvSpPr>
        <p:spPr>
          <a:xfrm>
            <a:off x="4580229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4017E2-8EE9-214A-AEED-2BA83AFB4261}"/>
              </a:ext>
            </a:extLst>
          </p:cNvPr>
          <p:cNvSpPr/>
          <p:nvPr/>
        </p:nvSpPr>
        <p:spPr>
          <a:xfrm>
            <a:off x="4457098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BE8AF-4E06-2C4C-85BE-88E93D2CA905}"/>
              </a:ext>
            </a:extLst>
          </p:cNvPr>
          <p:cNvSpPr/>
          <p:nvPr/>
        </p:nvSpPr>
        <p:spPr>
          <a:xfrm>
            <a:off x="4149271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B14314-5E2D-F448-BFF4-6071C22EA3A1}"/>
              </a:ext>
            </a:extLst>
          </p:cNvPr>
          <p:cNvSpPr/>
          <p:nvPr/>
        </p:nvSpPr>
        <p:spPr>
          <a:xfrm>
            <a:off x="4395533" y="30537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939C01-3FE7-AC4B-B867-EFDCEDCB453D}"/>
              </a:ext>
            </a:extLst>
          </p:cNvPr>
          <p:cNvSpPr/>
          <p:nvPr/>
        </p:nvSpPr>
        <p:spPr>
          <a:xfrm>
            <a:off x="6057799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C0872-D74B-2A47-9737-F681FFEC226A}"/>
              </a:ext>
            </a:extLst>
          </p:cNvPr>
          <p:cNvSpPr/>
          <p:nvPr/>
        </p:nvSpPr>
        <p:spPr>
          <a:xfrm>
            <a:off x="6365627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680BF5-D11A-0041-A722-818D36E9A443}"/>
              </a:ext>
            </a:extLst>
          </p:cNvPr>
          <p:cNvSpPr/>
          <p:nvPr/>
        </p:nvSpPr>
        <p:spPr>
          <a:xfrm>
            <a:off x="6119365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651A17-3F74-694E-A9CE-3B8A6BA5F03C}"/>
              </a:ext>
            </a:extLst>
          </p:cNvPr>
          <p:cNvSpPr/>
          <p:nvPr/>
        </p:nvSpPr>
        <p:spPr>
          <a:xfrm>
            <a:off x="6242496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7FA390-D53C-E046-A630-DE3C2C485953}"/>
              </a:ext>
            </a:extLst>
          </p:cNvPr>
          <p:cNvSpPr/>
          <p:nvPr/>
        </p:nvSpPr>
        <p:spPr>
          <a:xfrm>
            <a:off x="6796585" y="273497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0D3F48-88CC-EC48-B63A-2D35FB2741F3}"/>
              </a:ext>
            </a:extLst>
          </p:cNvPr>
          <p:cNvSpPr/>
          <p:nvPr/>
        </p:nvSpPr>
        <p:spPr>
          <a:xfrm>
            <a:off x="5319014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C0AFBE-8131-5640-B810-0F387929AA7E}"/>
              </a:ext>
            </a:extLst>
          </p:cNvPr>
          <p:cNvSpPr/>
          <p:nvPr/>
        </p:nvSpPr>
        <p:spPr>
          <a:xfrm>
            <a:off x="5011187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567CC8-5B3A-AF4E-9F86-8375DBCF16AF}"/>
              </a:ext>
            </a:extLst>
          </p:cNvPr>
          <p:cNvSpPr/>
          <p:nvPr/>
        </p:nvSpPr>
        <p:spPr>
          <a:xfrm>
            <a:off x="5257450" y="292222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BED176-CA4E-C04C-B9D9-03BB46D4AA88}"/>
              </a:ext>
            </a:extLst>
          </p:cNvPr>
          <p:cNvSpPr/>
          <p:nvPr/>
        </p:nvSpPr>
        <p:spPr>
          <a:xfrm>
            <a:off x="6611889" y="1540859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3C54F7-F9AF-8E42-88F0-4E22A8753D91}"/>
              </a:ext>
            </a:extLst>
          </p:cNvPr>
          <p:cNvSpPr/>
          <p:nvPr/>
        </p:nvSpPr>
        <p:spPr>
          <a:xfrm>
            <a:off x="6858151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4B1BCF-3291-3249-8584-476D3753CB2F}"/>
              </a:ext>
            </a:extLst>
          </p:cNvPr>
          <p:cNvSpPr/>
          <p:nvPr/>
        </p:nvSpPr>
        <p:spPr>
          <a:xfrm>
            <a:off x="6550324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2187E6-00F6-E046-ADDA-64EE2597F04C}"/>
              </a:ext>
            </a:extLst>
          </p:cNvPr>
          <p:cNvSpPr/>
          <p:nvPr/>
        </p:nvSpPr>
        <p:spPr>
          <a:xfrm>
            <a:off x="6858151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0AB8E8-C5A8-FE44-BD19-845892F3DCEC}"/>
              </a:ext>
            </a:extLst>
          </p:cNvPr>
          <p:cNvSpPr/>
          <p:nvPr/>
        </p:nvSpPr>
        <p:spPr>
          <a:xfrm>
            <a:off x="4826491" y="27248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51AF4-C53A-724E-8086-4598449DD978}"/>
              </a:ext>
            </a:extLst>
          </p:cNvPr>
          <p:cNvSpPr/>
          <p:nvPr/>
        </p:nvSpPr>
        <p:spPr>
          <a:xfrm>
            <a:off x="5072752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84BFB2-4BAF-7143-9424-1395BA453E5C}"/>
              </a:ext>
            </a:extLst>
          </p:cNvPr>
          <p:cNvSpPr/>
          <p:nvPr/>
        </p:nvSpPr>
        <p:spPr>
          <a:xfrm>
            <a:off x="4764925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A9850-36DE-D94E-80CB-2245FE6DDF52}"/>
              </a:ext>
            </a:extLst>
          </p:cNvPr>
          <p:cNvSpPr/>
          <p:nvPr/>
        </p:nvSpPr>
        <p:spPr>
          <a:xfrm>
            <a:off x="4888056" y="325111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7959C6-9C3B-8349-9791-21BFBA8774AA}"/>
              </a:ext>
            </a:extLst>
          </p:cNvPr>
          <p:cNvSpPr/>
          <p:nvPr/>
        </p:nvSpPr>
        <p:spPr>
          <a:xfrm>
            <a:off x="6611889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14F58-8682-204C-BADF-9758D02B36D1}"/>
              </a:ext>
            </a:extLst>
          </p:cNvPr>
          <p:cNvSpPr/>
          <p:nvPr/>
        </p:nvSpPr>
        <p:spPr>
          <a:xfrm>
            <a:off x="5873104" y="11461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91D57F-1AEE-884D-AAEB-2CBF54AC1B33}"/>
              </a:ext>
            </a:extLst>
          </p:cNvPr>
          <p:cNvSpPr/>
          <p:nvPr/>
        </p:nvSpPr>
        <p:spPr>
          <a:xfrm>
            <a:off x="6427192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C79379-6C26-4046-8FD6-43DC0228DE94}"/>
              </a:ext>
            </a:extLst>
          </p:cNvPr>
          <p:cNvSpPr/>
          <p:nvPr/>
        </p:nvSpPr>
        <p:spPr>
          <a:xfrm>
            <a:off x="5811538" y="140930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15799D-5C34-8C43-B1C4-9D4C3FC56BB1}"/>
              </a:ext>
            </a:extLst>
          </p:cNvPr>
          <p:cNvSpPr/>
          <p:nvPr/>
        </p:nvSpPr>
        <p:spPr>
          <a:xfrm rot="4181916">
            <a:off x="5316781" y="1347214"/>
            <a:ext cx="2091230" cy="1303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C9E685-17A2-A24A-ADAE-EDC95E34E5DC}"/>
              </a:ext>
            </a:extLst>
          </p:cNvPr>
          <p:cNvSpPr/>
          <p:nvPr/>
        </p:nvSpPr>
        <p:spPr>
          <a:xfrm rot="20140248">
            <a:off x="3839864" y="2285368"/>
            <a:ext cx="1998616" cy="119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938F5-A833-9849-90F5-21D1B9F2DB6C}"/>
              </a:ext>
            </a:extLst>
          </p:cNvPr>
          <p:cNvCxnSpPr/>
          <p:nvPr/>
        </p:nvCxnSpPr>
        <p:spPr>
          <a:xfrm flipV="1">
            <a:off x="3687499" y="853775"/>
            <a:ext cx="0" cy="28889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68B325-9905-0C43-999A-9A3B33176471}"/>
              </a:ext>
            </a:extLst>
          </p:cNvPr>
          <p:cNvCxnSpPr>
            <a:cxnSpLocks/>
          </p:cNvCxnSpPr>
          <p:nvPr/>
        </p:nvCxnSpPr>
        <p:spPr>
          <a:xfrm flipV="1">
            <a:off x="3683235" y="3740712"/>
            <a:ext cx="3748551" cy="61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EB9B-2483-5A47-803B-2ABD11D9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316"/>
            <a:ext cx="8229600" cy="857250"/>
          </a:xfrm>
        </p:spPr>
        <p:txBody>
          <a:bodyPr anchor="ctr"/>
          <a:lstStyle/>
          <a:p>
            <a:r>
              <a:rPr lang="en-US" sz="3600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EDC660-49C5-3043-AA77-D2287111E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54" y="1173294"/>
            <a:ext cx="8686800" cy="3429000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Cluster analysis is an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exploratory tool</a:t>
            </a:r>
            <a:r>
              <a:rPr lang="en-US" altLang="en-US" sz="2400" dirty="0">
                <a:ea typeface="ＭＳ Ｐゴシック" panose="020B0600070205080204" pitchFamily="34" charset="-128"/>
              </a:rPr>
              <a:t>  </a:t>
            </a:r>
          </a:p>
          <a:p>
            <a:pPr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The findings will require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validation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5C3D660A-76D1-A143-BE33-867C318332A3}"/>
              </a:ext>
            </a:extLst>
          </p:cNvPr>
          <p:cNvGrpSpPr>
            <a:grpSpLocks/>
          </p:cNvGrpSpPr>
          <p:nvPr/>
        </p:nvGrpSpPr>
        <p:grpSpPr bwMode="auto">
          <a:xfrm>
            <a:off x="1711856" y="3067435"/>
            <a:ext cx="5521319" cy="1181507"/>
            <a:chOff x="555282" y="2178050"/>
            <a:chExt cx="7854433" cy="2353567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72C8BE7F-C548-D941-9864-A8FFFB480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82" y="3771791"/>
              <a:ext cx="1781429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GENOTYPE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78152A71-B723-4F49-93F0-B3CA608A2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790" y="3428051"/>
              <a:ext cx="2098308" cy="1103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Omic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C29B872-4FF9-2E42-BF56-DA43EF6BD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9538" y="3749674"/>
              <a:ext cx="1950177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srgbClr val="0563C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PHENOTYPE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FFB551D0-C0E5-904C-832A-548B4071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690F4-6FED-1046-BAFE-48580861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FBEFF26B-27A6-9549-89DF-81C5E16E1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2900" y="2178050"/>
              <a:ext cx="2286000" cy="1479550"/>
              <a:chOff x="1016" y="1372"/>
              <a:chExt cx="1440" cy="932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538BAA95-BE98-294A-A8E8-7D1C10D603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6" name="AutoShape 11">
                <a:extLst>
                  <a:ext uri="{FF2B5EF4-FFF2-40B4-BE49-F238E27FC236}">
                    <a16:creationId xmlns:a16="http://schemas.microsoft.com/office/drawing/2014/main" id="{5C5DB966-2D2D-2C44-A027-1488EC40A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71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807AA5-0829-A04F-A839-7F59101F4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299" y="2178050"/>
              <a:ext cx="2286000" cy="1479550"/>
              <a:chOff x="3032" y="1372"/>
              <a:chExt cx="1440" cy="932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2DF2FDF5-BB62-3B4F-9FE4-6A8A4FB3E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91EB4560-1E18-B54E-AA93-F2E205C7A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7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0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33823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2D84D-525B-7441-8417-55D970605399}"/>
              </a:ext>
            </a:extLst>
          </p:cNvPr>
          <p:cNvSpPr txBox="1"/>
          <p:nvPr/>
        </p:nvSpPr>
        <p:spPr>
          <a:xfrm>
            <a:off x="704459" y="1531681"/>
            <a:ext cx="2787179" cy="140360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Canonical Correlation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720E6B-F42A-5549-B96E-E395D4327C13}"/>
              </a:ext>
            </a:extLst>
          </p:cNvPr>
          <p:cNvCxnSpPr>
            <a:cxnSpLocks/>
          </p:cNvCxnSpPr>
          <p:nvPr/>
        </p:nvCxnSpPr>
        <p:spPr>
          <a:xfrm>
            <a:off x="4572001" y="3761961"/>
            <a:ext cx="31208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76454E-F59C-6443-B21D-68DD66627900}"/>
              </a:ext>
            </a:extLst>
          </p:cNvPr>
          <p:cNvCxnSpPr>
            <a:cxnSpLocks/>
          </p:cNvCxnSpPr>
          <p:nvPr/>
        </p:nvCxnSpPr>
        <p:spPr>
          <a:xfrm flipV="1">
            <a:off x="4572000" y="987137"/>
            <a:ext cx="0" cy="27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11997A-358B-9243-9AD4-3490F8AC1F0D}"/>
              </a:ext>
            </a:extLst>
          </p:cNvPr>
          <p:cNvSpPr txBox="1"/>
          <p:nvPr/>
        </p:nvSpPr>
        <p:spPr>
          <a:xfrm>
            <a:off x="4572000" y="3779620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1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6708A-36F8-A24B-A465-54A34B677B85}"/>
              </a:ext>
            </a:extLst>
          </p:cNvPr>
          <p:cNvSpPr txBox="1"/>
          <p:nvPr/>
        </p:nvSpPr>
        <p:spPr>
          <a:xfrm rot="16200000">
            <a:off x="3123045" y="2408206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2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3F3014-9798-FF4D-84AC-C36FE5EE5A0B}"/>
              </a:ext>
            </a:extLst>
          </p:cNvPr>
          <p:cNvSpPr/>
          <p:nvPr/>
        </p:nvSpPr>
        <p:spPr>
          <a:xfrm rot="2751656">
            <a:off x="5723874" y="903795"/>
            <a:ext cx="973386" cy="284994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706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990014"/>
                </a:solidFill>
              </a:rPr>
              <a:t>Canonical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Correlation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Analysis (CCA)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72865" y="1949283"/>
            <a:ext cx="4848175" cy="23826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/>
          <a:p>
            <a:pPr marL="257175" indent="-257175" defTabSz="342900">
              <a:spcBef>
                <a:spcPct val="20000"/>
              </a:spcBef>
              <a:defRPr/>
            </a:pPr>
            <a:r>
              <a:rPr lang="en-US" u="sng" dirty="0"/>
              <a:t>Helix Data</a:t>
            </a:r>
            <a:endParaRPr lang="en-US" dirty="0"/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Postnatal Exposome: 132 Postnatal variables 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Proteome:  36 proteins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Covariates:  cohort, sex, child’s age,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Phenotypes: asthma, </a:t>
            </a:r>
            <a:r>
              <a:rPr lang="en-US" dirty="0" err="1"/>
              <a:t>bmi</a:t>
            </a:r>
            <a:r>
              <a:rPr lang="en-US" dirty="0"/>
              <a:t>, intelligence quotient,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endParaRPr lang="en-US" dirty="0">
              <a:solidFill>
                <a:srgbClr val="948A54"/>
              </a:solidFill>
            </a:endParaRP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b="1" dirty="0">
                <a:solidFill>
                  <a:srgbClr val="948A54"/>
                </a:solidFill>
              </a:rPr>
              <a:t>Q: </a:t>
            </a:r>
            <a:r>
              <a:rPr lang="en-US" dirty="0"/>
              <a:t>How do the sets of variables relate?</a:t>
            </a:r>
          </a:p>
          <a:p>
            <a:pPr marL="1885950" lvl="5" indent="-171450" defTabSz="342900">
              <a:spcBef>
                <a:spcPct val="20000"/>
              </a:spcBef>
              <a:defRPr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A93B5-52A1-8F4A-9F34-06ADA3806CC9}"/>
              </a:ext>
            </a:extLst>
          </p:cNvPr>
          <p:cNvSpPr/>
          <p:nvPr/>
        </p:nvSpPr>
        <p:spPr>
          <a:xfrm>
            <a:off x="974033" y="160230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A8B15-D235-414D-9D38-AAC946D47623}"/>
              </a:ext>
            </a:extLst>
          </p:cNvPr>
          <p:cNvSpPr/>
          <p:nvPr/>
        </p:nvSpPr>
        <p:spPr>
          <a:xfrm>
            <a:off x="2136784" y="1602305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8F907-C30E-BE4C-9550-5236ACDA552C}"/>
              </a:ext>
            </a:extLst>
          </p:cNvPr>
          <p:cNvSpPr txBox="1"/>
          <p:nvPr/>
        </p:nvSpPr>
        <p:spPr>
          <a:xfrm rot="16200000">
            <a:off x="319744" y="3747206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</p:spTree>
    <p:extLst>
      <p:ext uri="{BB962C8B-B14F-4D97-AF65-F5344CB8AC3E}">
        <p14:creationId xmlns:p14="http://schemas.microsoft.com/office/powerpoint/2010/main" val="7476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9"/>
    </mc:Choice>
    <mc:Fallback xmlns="">
      <p:transition spd="slow" advTm="298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63504E2-A730-7041-817B-30A976FCAF38}"/>
              </a:ext>
            </a:extLst>
          </p:cNvPr>
          <p:cNvSpPr txBox="1">
            <a:spLocks/>
          </p:cNvSpPr>
          <p:nvPr/>
        </p:nvSpPr>
        <p:spPr>
          <a:xfrm>
            <a:off x="628649" y="1093788"/>
            <a:ext cx="7879841" cy="29672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14350" indent="-514350" algn="l">
              <a:lnSpc>
                <a:spcPct val="90000"/>
              </a:lnSpc>
            </a:pPr>
            <a:r>
              <a:rPr lang="en-US" altLang="en-US" sz="4000" b="1" dirty="0">
                <a:ea typeface="ＭＳ Ｐゴシック" panose="020B0600070205080204" pitchFamily="34" charset="-128"/>
              </a:rPr>
              <a:t>Data visualization </a:t>
            </a:r>
            <a:br>
              <a:rPr lang="en-US" altLang="en-US" sz="4000" b="1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is an important first step to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b="1" dirty="0">
                <a:ea typeface="ＭＳ Ｐゴシック" panose="020B0600070205080204" pitchFamily="34" charset="-128"/>
              </a:rPr>
              <a:t>data exploration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440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67" y="265357"/>
            <a:ext cx="7473476" cy="9941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90014"/>
                </a:solidFill>
              </a:rPr>
              <a:t>CCA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3277" y="632579"/>
            <a:ext cx="22112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7030A0"/>
                </a:solidFill>
              </a:rPr>
              <a:t>Hotelling</a:t>
            </a:r>
            <a:r>
              <a:rPr lang="en-US" sz="1350" b="1" dirty="0">
                <a:solidFill>
                  <a:srgbClr val="7030A0"/>
                </a:solidFill>
              </a:rPr>
              <a:t>, </a:t>
            </a:r>
            <a:r>
              <a:rPr lang="en-US" sz="1350" b="1" dirty="0" err="1">
                <a:solidFill>
                  <a:srgbClr val="7030A0"/>
                </a:solidFill>
              </a:rPr>
              <a:t>Biometrika</a:t>
            </a:r>
            <a:r>
              <a:rPr lang="en-US" sz="1350" b="1" dirty="0">
                <a:solidFill>
                  <a:srgbClr val="7030A0"/>
                </a:solidFill>
              </a:rPr>
              <a:t> (1936)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4B321-356F-7142-8951-CA8EB8D16ABC}"/>
              </a:ext>
            </a:extLst>
          </p:cNvPr>
          <p:cNvSpPr/>
          <p:nvPr/>
        </p:nvSpPr>
        <p:spPr>
          <a:xfrm>
            <a:off x="1813612" y="1690935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1</a:t>
            </a:r>
            <a:r>
              <a:rPr lang="en-US" sz="2400" b="1" dirty="0"/>
              <a:t>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2D6A1-DD26-F945-92AE-CC372F81E118}"/>
              </a:ext>
            </a:extLst>
          </p:cNvPr>
          <p:cNvSpPr/>
          <p:nvPr/>
        </p:nvSpPr>
        <p:spPr>
          <a:xfrm>
            <a:off x="2976363" y="1690936"/>
            <a:ext cx="69916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704E8-7BBF-8641-9B08-D327BD93D655}"/>
              </a:ext>
            </a:extLst>
          </p:cNvPr>
          <p:cNvSpPr txBox="1"/>
          <p:nvPr/>
        </p:nvSpPr>
        <p:spPr>
          <a:xfrm rot="16200000">
            <a:off x="1180105" y="3759982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E1C55-0325-0A44-93E8-D4DB4B8C309F}"/>
              </a:ext>
            </a:extLst>
          </p:cNvPr>
          <p:cNvSpPr txBox="1"/>
          <p:nvPr/>
        </p:nvSpPr>
        <p:spPr>
          <a:xfrm>
            <a:off x="1148195" y="1080212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6A6D7-6D9A-B246-93BC-4F02C725098E}"/>
              </a:ext>
            </a:extLst>
          </p:cNvPr>
          <p:cNvCxnSpPr>
            <a:cxnSpLocks/>
          </p:cNvCxnSpPr>
          <p:nvPr/>
        </p:nvCxnSpPr>
        <p:spPr>
          <a:xfrm>
            <a:off x="5151779" y="4236440"/>
            <a:ext cx="2440975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EA1B9-1520-AC41-BA30-87DF0C27F2AF}"/>
              </a:ext>
            </a:extLst>
          </p:cNvPr>
          <p:cNvCxnSpPr>
            <a:cxnSpLocks/>
          </p:cNvCxnSpPr>
          <p:nvPr/>
        </p:nvCxnSpPr>
        <p:spPr>
          <a:xfrm flipV="1">
            <a:off x="5151778" y="1933893"/>
            <a:ext cx="0" cy="230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41C28E-40C8-7648-A85F-DC39ADD0FC6E}"/>
              </a:ext>
            </a:extLst>
          </p:cNvPr>
          <p:cNvSpPr txBox="1"/>
          <p:nvPr/>
        </p:nvSpPr>
        <p:spPr>
          <a:xfrm>
            <a:off x="5151778" y="4254099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1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72F79-2A26-A349-9F97-294CA1B48FF6}"/>
              </a:ext>
            </a:extLst>
          </p:cNvPr>
          <p:cNvSpPr txBox="1"/>
          <p:nvPr/>
        </p:nvSpPr>
        <p:spPr>
          <a:xfrm rot="16200000">
            <a:off x="3841162" y="2894226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2 variables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F793CF-211E-ED41-A797-D92D139AEF4E}"/>
              </a:ext>
            </a:extLst>
          </p:cNvPr>
          <p:cNvSpPr/>
          <p:nvPr/>
        </p:nvSpPr>
        <p:spPr>
          <a:xfrm rot="2751656">
            <a:off x="5969686" y="1771628"/>
            <a:ext cx="800491" cy="265558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2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6"/>
    </mc:Choice>
    <mc:Fallback xmlns="">
      <p:transition spd="slow" advTm="7128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2" y="1827623"/>
            <a:ext cx="1429800" cy="147825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CCA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550121" y="609541"/>
            <a:ext cx="487310" cy="99092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1D00C-6E43-684F-903A-642735591289}"/>
              </a:ext>
            </a:extLst>
          </p:cNvPr>
          <p:cNvSpPr txBox="1"/>
          <p:nvPr/>
        </p:nvSpPr>
        <p:spPr>
          <a:xfrm>
            <a:off x="1223356" y="3658533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49FA7-BACC-374D-8B55-548A28F59176}"/>
              </a:ext>
            </a:extLst>
          </p:cNvPr>
          <p:cNvSpPr/>
          <p:nvPr/>
        </p:nvSpPr>
        <p:spPr>
          <a:xfrm>
            <a:off x="2498284" y="168013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a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a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4314921" y="606314"/>
            <a:ext cx="487310" cy="6210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E4895-249C-804B-9AE0-3F887B096F38}"/>
              </a:ext>
            </a:extLst>
          </p:cNvPr>
          <p:cNvSpPr/>
          <p:nvPr/>
        </p:nvSpPr>
        <p:spPr>
          <a:xfrm>
            <a:off x="4295200" y="1235496"/>
            <a:ext cx="7200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b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b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8B4AA-5187-4C42-8E76-128781E8DC56}"/>
              </a:ext>
            </a:extLst>
          </p:cNvPr>
          <p:cNvSpPr/>
          <p:nvPr/>
        </p:nvSpPr>
        <p:spPr>
          <a:xfrm>
            <a:off x="1559245" y="4251602"/>
            <a:ext cx="3407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err="1"/>
              <a:t>arg</a:t>
            </a:r>
            <a:r>
              <a:rPr lang="en-US" dirty="0"/>
              <a:t>    max   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Xa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Zb</a:t>
            </a:r>
            <a:r>
              <a:rPr lang="en-US" baseline="-25000" dirty="0" err="1"/>
              <a:t>h</a:t>
            </a:r>
            <a:r>
              <a:rPr lang="en-US" dirty="0"/>
              <a:t>),  h=1,…,H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876DB0-C447-5147-8E1A-47DB58334287}"/>
              </a:ext>
            </a:extLst>
          </p:cNvPr>
          <p:cNvSpPr/>
          <p:nvPr/>
        </p:nvSpPr>
        <p:spPr>
          <a:xfrm>
            <a:off x="6079805" y="590537"/>
            <a:ext cx="460555" cy="274543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245645-AF38-864D-895A-22BE6461C204}"/>
              </a:ext>
            </a:extLst>
          </p:cNvPr>
          <p:cNvSpPr/>
          <p:nvPr/>
        </p:nvSpPr>
        <p:spPr>
          <a:xfrm>
            <a:off x="6616652" y="576214"/>
            <a:ext cx="487310" cy="27597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CEA4B-216F-354E-8B6B-040D8B2CB1D2}"/>
              </a:ext>
            </a:extLst>
          </p:cNvPr>
          <p:cNvSpPr txBox="1"/>
          <p:nvPr/>
        </p:nvSpPr>
        <p:spPr>
          <a:xfrm>
            <a:off x="7117667" y="3103087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nxH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18C358-2763-434B-96D4-C6B6BA613470}"/>
              </a:ext>
            </a:extLst>
          </p:cNvPr>
          <p:cNvSpPr/>
          <p:nvPr/>
        </p:nvSpPr>
        <p:spPr>
          <a:xfrm>
            <a:off x="1382739" y="57621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D479BD-E1BA-A948-8A31-5C657174C4EF}"/>
              </a:ext>
            </a:extLst>
          </p:cNvPr>
          <p:cNvSpPr/>
          <p:nvPr/>
        </p:nvSpPr>
        <p:spPr>
          <a:xfrm>
            <a:off x="3628097" y="606314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0AAFB8-1EF3-7B47-8E05-AB99C9D86740}"/>
              </a:ext>
            </a:extLst>
          </p:cNvPr>
          <p:cNvSpPr/>
          <p:nvPr/>
        </p:nvSpPr>
        <p:spPr>
          <a:xfrm>
            <a:off x="832736" y="4596838"/>
            <a:ext cx="8311264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ABDBB-2296-9445-B881-0B4DE930B5CF}"/>
              </a:ext>
            </a:extLst>
          </p:cNvPr>
          <p:cNvSpPr txBox="1"/>
          <p:nvPr/>
        </p:nvSpPr>
        <p:spPr>
          <a:xfrm>
            <a:off x="8306242" y="40620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A6398F-1397-9D42-A046-410D193A7019}"/>
              </a:ext>
            </a:extLst>
          </p:cNvPr>
          <p:cNvCxnSpPr/>
          <p:nvPr/>
        </p:nvCxnSpPr>
        <p:spPr>
          <a:xfrm>
            <a:off x="5237921" y="765313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1F88F9-DE5E-4E47-8913-DCB3B12FC7B3}"/>
              </a:ext>
            </a:extLst>
          </p:cNvPr>
          <p:cNvSpPr txBox="1"/>
          <p:nvPr/>
        </p:nvSpPr>
        <p:spPr>
          <a:xfrm>
            <a:off x="802291" y="4661026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Xa</a:t>
            </a:r>
            <a:r>
              <a:rPr lang="en-US" dirty="0"/>
              <a:t> = </a:t>
            </a:r>
            <a:r>
              <a:rPr lang="en-US" b="1" dirty="0" err="1"/>
              <a:t>b</a:t>
            </a:r>
            <a:r>
              <a:rPr lang="en-US" b="1" baseline="30000" dirty="0" err="1"/>
              <a:t>T</a:t>
            </a:r>
            <a:r>
              <a:rPr lang="en-US" b="1" dirty="0" err="1"/>
              <a:t>Z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=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7FA8B5-F1A2-B04C-951C-93535A3EE579}"/>
              </a:ext>
            </a:extLst>
          </p:cNvPr>
          <p:cNvSpPr txBox="1"/>
          <p:nvPr/>
        </p:nvSpPr>
        <p:spPr>
          <a:xfrm>
            <a:off x="29052" y="25097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66E72-C76B-6747-9133-4839D84FCF67}"/>
              </a:ext>
            </a:extLst>
          </p:cNvPr>
          <p:cNvSpPr txBox="1"/>
          <p:nvPr/>
        </p:nvSpPr>
        <p:spPr>
          <a:xfrm>
            <a:off x="1213976" y="3930045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2. solve for a, b such that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97E893-2F19-6F40-B700-086C02F61299}"/>
              </a:ext>
            </a:extLst>
          </p:cNvPr>
          <p:cNvGrpSpPr/>
          <p:nvPr/>
        </p:nvGrpSpPr>
        <p:grpSpPr>
          <a:xfrm>
            <a:off x="5380854" y="3551303"/>
            <a:ext cx="1437472" cy="1335111"/>
            <a:chOff x="7174471" y="4735069"/>
            <a:chExt cx="1916629" cy="178014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C2291-09E8-E44C-9B55-1FD788A6AB5D}"/>
                </a:ext>
              </a:extLst>
            </p:cNvPr>
            <p:cNvCxnSpPr/>
            <p:nvPr/>
          </p:nvCxnSpPr>
          <p:spPr>
            <a:xfrm flipV="1">
              <a:off x="7725557" y="4735069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B1A7C1-2C6C-5F4C-8223-FC882EFD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725557" y="6094024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CF0A1F-E7F5-BF42-A175-94C32A7637D0}"/>
                </a:ext>
              </a:extLst>
            </p:cNvPr>
            <p:cNvSpPr txBox="1"/>
            <p:nvPr/>
          </p:nvSpPr>
          <p:spPr>
            <a:xfrm>
              <a:off x="7725558" y="611510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CAED8F-71FF-794A-B4F6-404ED1959866}"/>
                </a:ext>
              </a:extLst>
            </p:cNvPr>
            <p:cNvSpPr txBox="1"/>
            <p:nvPr/>
          </p:nvSpPr>
          <p:spPr>
            <a:xfrm>
              <a:off x="7174471" y="5724692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0177A8-0CBC-E64D-80F4-5766EFBB46F5}"/>
                </a:ext>
              </a:extLst>
            </p:cNvPr>
            <p:cNvSpPr/>
            <p:nvPr/>
          </p:nvSpPr>
          <p:spPr>
            <a:xfrm rot="2608374">
              <a:off x="8130702" y="4888499"/>
              <a:ext cx="464529" cy="112781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7FCDA-A72C-FA43-A4F5-ADC4645ABFCB}"/>
              </a:ext>
            </a:extLst>
          </p:cNvPr>
          <p:cNvGrpSpPr/>
          <p:nvPr/>
        </p:nvGrpSpPr>
        <p:grpSpPr>
          <a:xfrm>
            <a:off x="6860307" y="3555816"/>
            <a:ext cx="1346545" cy="1336011"/>
            <a:chOff x="9147076" y="4741088"/>
            <a:chExt cx="1795393" cy="178134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D29052-368C-7B49-A62A-FF6871F75C06}"/>
                </a:ext>
              </a:extLst>
            </p:cNvPr>
            <p:cNvCxnSpPr/>
            <p:nvPr/>
          </p:nvCxnSpPr>
          <p:spPr>
            <a:xfrm flipV="1">
              <a:off x="9576926" y="4741088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69C02-CB74-FD4A-8384-0F519F88E45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926" y="6100043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312C4-979C-0C44-A6F8-65605B0E225B}"/>
                </a:ext>
              </a:extLst>
            </p:cNvPr>
            <p:cNvSpPr txBox="1"/>
            <p:nvPr/>
          </p:nvSpPr>
          <p:spPr>
            <a:xfrm>
              <a:off x="9147076" y="5752995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9BF90A-7B14-1B40-A214-CE13A9C34C7C}"/>
                </a:ext>
              </a:extLst>
            </p:cNvPr>
            <p:cNvSpPr txBox="1"/>
            <p:nvPr/>
          </p:nvSpPr>
          <p:spPr>
            <a:xfrm>
              <a:off x="9576927" y="612232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168AAF0-6660-0E47-96B9-EF622D1FA343}"/>
                </a:ext>
              </a:extLst>
            </p:cNvPr>
            <p:cNvSpPr/>
            <p:nvPr/>
          </p:nvSpPr>
          <p:spPr>
            <a:xfrm rot="2760243">
              <a:off x="9905201" y="4958688"/>
              <a:ext cx="708993" cy="112781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4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42"/>
    </mc:Choice>
    <mc:Fallback xmlns="">
      <p:transition spd="slow" advTm="2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20" grpId="0" animBg="1"/>
      <p:bldP spid="21" grpId="0"/>
      <p:bldP spid="22" grpId="0"/>
      <p:bldP spid="23" grpId="0" animBg="1"/>
      <p:bldP spid="24" grpId="0" animBg="1"/>
      <p:bldP spid="25" grpId="0"/>
      <p:bldP spid="47" grpId="0"/>
      <p:bldP spid="50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24DAC-8ED9-CB49-BC41-7BD6F68A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9" y="1023730"/>
            <a:ext cx="4288261" cy="31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BBF29-0EEF-4E43-B610-86F7C089EB1B}"/>
              </a:ext>
            </a:extLst>
          </p:cNvPr>
          <p:cNvSpPr txBox="1"/>
          <p:nvPr/>
        </p:nvSpPr>
        <p:spPr>
          <a:xfrm>
            <a:off x="687551" y="3951559"/>
            <a:ext cx="31619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Postnatal exposome, cx1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96E9-047F-404F-B172-93037D61698D}"/>
              </a:ext>
            </a:extLst>
          </p:cNvPr>
          <p:cNvSpPr txBox="1"/>
          <p:nvPr/>
        </p:nvSpPr>
        <p:spPr>
          <a:xfrm rot="16200000">
            <a:off x="-957282" y="2245341"/>
            <a:ext cx="23127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Proteome, cx1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8B0DD9-97C9-8042-AEB0-73D3C5B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2" y="313072"/>
            <a:ext cx="1787621" cy="4203091"/>
          </a:xfrm>
          <a:prstGeom prst="rect">
            <a:avLst/>
          </a:prstGeom>
        </p:spPr>
      </p:pic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41205F7-1CDD-734C-8986-093F580F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86" y="1221824"/>
            <a:ext cx="2679023" cy="2286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DBAC49-FD82-9B44-89C3-4718A52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" y="16794"/>
            <a:ext cx="4802597" cy="763021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990014"/>
                </a:solidFill>
              </a:rPr>
              <a:t>CCA: adjust for cohort</a:t>
            </a:r>
          </a:p>
        </p:txBody>
      </p:sp>
    </p:spTree>
    <p:extLst>
      <p:ext uri="{BB962C8B-B14F-4D97-AF65-F5344CB8AC3E}">
        <p14:creationId xmlns:p14="http://schemas.microsoft.com/office/powerpoint/2010/main" val="33223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2BDEB8-4578-D74E-97B2-A9F52DA9D2B0}"/>
              </a:ext>
            </a:extLst>
          </p:cNvPr>
          <p:cNvSpPr/>
          <p:nvPr/>
        </p:nvSpPr>
        <p:spPr>
          <a:xfrm>
            <a:off x="2795155" y="4191886"/>
            <a:ext cx="2979118" cy="430668"/>
          </a:xfrm>
          <a:prstGeom prst="rect">
            <a:avLst/>
          </a:prstGeom>
          <a:solidFill>
            <a:srgbClr val="F098D6"/>
          </a:solidFill>
          <a:ln>
            <a:solidFill>
              <a:srgbClr val="F09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7" y="1386923"/>
            <a:ext cx="1583066" cy="257413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100" b="1" dirty="0"/>
              <a:t>Sparse CCA  </a:t>
            </a:r>
            <a:br>
              <a:rPr lang="en-US" sz="3100" b="1" dirty="0"/>
            </a:br>
            <a:r>
              <a:rPr lang="en-US" sz="3100" b="1" dirty="0"/>
              <a:t>(</a:t>
            </a:r>
            <a:r>
              <a:rPr lang="en-US" sz="3100" b="1" dirty="0" err="1"/>
              <a:t>sCCA</a:t>
            </a:r>
            <a:r>
              <a:rPr lang="en-US" sz="3100" b="1" dirty="0"/>
              <a:t>)</a:t>
            </a:r>
            <a:br>
              <a:rPr lang="en-US" sz="31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9454" y="3411832"/>
            <a:ext cx="15401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</a:rPr>
              <a:t>Witten et al. </a:t>
            </a:r>
          </a:p>
          <a:p>
            <a:r>
              <a:rPr lang="en-US" sz="1350" b="1" dirty="0">
                <a:solidFill>
                  <a:srgbClr val="7030A0"/>
                </a:solidFill>
              </a:rPr>
              <a:t>Biostatistics (2009)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567375" y="549237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3150452" y="56156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Z</a:t>
            </a:r>
            <a:r>
              <a:rPr lang="en-US" sz="2400" b="1" baseline="-25000" dirty="0" err="1">
                <a:solidFill>
                  <a:schemeClr val="bg1"/>
                </a:solidFill>
              </a:rPr>
              <a:t>nxq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227504" y="548235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5214019" y="568639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6F759-AAF1-A94F-929B-BEC512C36A2C}"/>
              </a:ext>
            </a:extLst>
          </p:cNvPr>
          <p:cNvSpPr txBox="1"/>
          <p:nvPr/>
        </p:nvSpPr>
        <p:spPr>
          <a:xfrm>
            <a:off x="1801919" y="3215231"/>
            <a:ext cx="342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to: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33</a:t>
            </a:fld>
            <a:endParaRPr lang="en-US" sz="9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83647-0266-6340-A4AF-C51B4374A692}"/>
              </a:ext>
            </a:extLst>
          </p:cNvPr>
          <p:cNvCxnSpPr/>
          <p:nvPr/>
        </p:nvCxnSpPr>
        <p:spPr>
          <a:xfrm flipV="1">
            <a:off x="6207467" y="3116202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BA33E-E985-0245-8FD9-1032581ABC5D}"/>
              </a:ext>
            </a:extLst>
          </p:cNvPr>
          <p:cNvCxnSpPr>
            <a:cxnSpLocks/>
          </p:cNvCxnSpPr>
          <p:nvPr/>
        </p:nvCxnSpPr>
        <p:spPr>
          <a:xfrm>
            <a:off x="6207467" y="4135417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8B0AB-6ABF-3E4F-919C-4410829171D3}"/>
              </a:ext>
            </a:extLst>
          </p:cNvPr>
          <p:cNvCxnSpPr/>
          <p:nvPr/>
        </p:nvCxnSpPr>
        <p:spPr>
          <a:xfrm flipV="1">
            <a:off x="7595993" y="3120716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D24AE-7D7C-1747-9D4B-65B08FB4463B}"/>
              </a:ext>
            </a:extLst>
          </p:cNvPr>
          <p:cNvCxnSpPr>
            <a:cxnSpLocks/>
          </p:cNvCxnSpPr>
          <p:nvPr/>
        </p:nvCxnSpPr>
        <p:spPr>
          <a:xfrm>
            <a:off x="7595994" y="4139932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646306-C272-CD47-97CC-1AC3CFB5A9C0}"/>
              </a:ext>
            </a:extLst>
          </p:cNvPr>
          <p:cNvSpPr txBox="1"/>
          <p:nvPr/>
        </p:nvSpPr>
        <p:spPr>
          <a:xfrm>
            <a:off x="6207466" y="4115280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1D72E3-EB56-584B-B978-DDE6C1B7F7F2}"/>
              </a:ext>
            </a:extLst>
          </p:cNvPr>
          <p:cNvSpPr txBox="1"/>
          <p:nvPr/>
        </p:nvSpPr>
        <p:spPr>
          <a:xfrm>
            <a:off x="5838841" y="3878999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8F04C-FC8B-ED4E-9150-1137E6EBB0D6}"/>
              </a:ext>
            </a:extLst>
          </p:cNvPr>
          <p:cNvSpPr txBox="1"/>
          <p:nvPr/>
        </p:nvSpPr>
        <p:spPr>
          <a:xfrm>
            <a:off x="7273606" y="3879645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6E4C1-66D7-8B4A-83BC-91C794C355CB}"/>
              </a:ext>
            </a:extLst>
          </p:cNvPr>
          <p:cNvSpPr txBox="1"/>
          <p:nvPr/>
        </p:nvSpPr>
        <p:spPr>
          <a:xfrm>
            <a:off x="7595993" y="4156644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A5E076-4EA8-004F-8787-9EB8F31C532A}"/>
              </a:ext>
            </a:extLst>
          </p:cNvPr>
          <p:cNvSpPr/>
          <p:nvPr/>
        </p:nvSpPr>
        <p:spPr>
          <a:xfrm rot="2608374">
            <a:off x="6511326" y="3231274"/>
            <a:ext cx="348397" cy="8458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3DE938-DE9C-5C43-BFD9-A85016F13176}"/>
              </a:ext>
            </a:extLst>
          </p:cNvPr>
          <p:cNvSpPr/>
          <p:nvPr/>
        </p:nvSpPr>
        <p:spPr>
          <a:xfrm rot="2760243">
            <a:off x="7842200" y="3283915"/>
            <a:ext cx="531745" cy="8458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177C6-5B90-BB46-9102-E25247FA8EF1}"/>
              </a:ext>
            </a:extLst>
          </p:cNvPr>
          <p:cNvSpPr txBox="1"/>
          <p:nvPr/>
        </p:nvSpPr>
        <p:spPr>
          <a:xfrm>
            <a:off x="8719541" y="36269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/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 err="1"/>
                  <a:t>a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1, </a:t>
                </a:r>
                <a:r>
                  <a:rPr lang="en-US" b="1" dirty="0" err="1"/>
                  <a:t>b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b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X = Z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Z = I</a:t>
                </a:r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Penalties P</a:t>
                </a:r>
                <a:r>
                  <a:rPr lang="en-US" baseline="-25000" dirty="0"/>
                  <a:t>1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, P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b="1" dirty="0"/>
                  <a:t>b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blipFill>
                <a:blip r:embed="rId4"/>
                <a:stretch>
                  <a:fillRect l="-111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9FF0714-88FD-9C4B-91B4-A2588A8EC8B9}"/>
              </a:ext>
            </a:extLst>
          </p:cNvPr>
          <p:cNvSpPr txBox="1"/>
          <p:nvPr/>
        </p:nvSpPr>
        <p:spPr>
          <a:xfrm>
            <a:off x="1801064" y="2855654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1D816-CBE1-0B4F-84F7-5497FB0D58FE}"/>
              </a:ext>
            </a:extLst>
          </p:cNvPr>
          <p:cNvSpPr txBox="1"/>
          <p:nvPr/>
        </p:nvSpPr>
        <p:spPr>
          <a:xfrm>
            <a:off x="358235" y="36365"/>
            <a:ext cx="86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high-dimensional (X,Z) that are maximally correlated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B888D0-E697-7440-8F37-D79D07E39442}"/>
              </a:ext>
            </a:extLst>
          </p:cNvPr>
          <p:cNvSpPr/>
          <p:nvPr/>
        </p:nvSpPr>
        <p:spPr>
          <a:xfrm>
            <a:off x="6441868" y="634559"/>
            <a:ext cx="487310" cy="84929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r>
              <a:rPr lang="en-US" b="1" dirty="0"/>
              <a:t>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3FBEE7-409C-F349-B41B-3697821CC3FE}"/>
              </a:ext>
            </a:extLst>
          </p:cNvPr>
          <p:cNvSpPr/>
          <p:nvPr/>
        </p:nvSpPr>
        <p:spPr>
          <a:xfrm>
            <a:off x="6998777" y="629628"/>
            <a:ext cx="487310" cy="8492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r>
              <a:rPr lang="en-US" b="1" dirty="0"/>
              <a:t>       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E8CCD8-6896-F847-B6ED-5357C4824992}"/>
              </a:ext>
            </a:extLst>
          </p:cNvPr>
          <p:cNvCxnSpPr/>
          <p:nvPr/>
        </p:nvCxnSpPr>
        <p:spPr>
          <a:xfrm>
            <a:off x="5838841" y="548235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339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2"/>
    </mc:Choice>
    <mc:Fallback xmlns="">
      <p:transition spd="slow" advTm="8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/>
      <p:bldP spid="3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17"/>
            <a:ext cx="1803400" cy="815245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solidFill>
                  <a:srgbClr val="990014"/>
                </a:solidFill>
              </a:rPr>
              <a:t>sCCA</a:t>
            </a:r>
            <a:r>
              <a:rPr lang="en-US" b="1" dirty="0"/>
              <a:t>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1367296" y="1048098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Gene Expression</a:t>
            </a:r>
            <a:r>
              <a:rPr lang="en-US" sz="2400" b="1" dirty="0"/>
              <a:t>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898877" y="283639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baseline="-25000" dirty="0">
                <a:solidFill>
                  <a:schemeClr val="bg1"/>
                </a:solidFill>
              </a:rPr>
              <a:t>DNA Copy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3027424" y="1047096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34</a:t>
            </a:fld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94B9B-E248-9043-A1E0-D42E82ECEE70}"/>
              </a:ext>
            </a:extLst>
          </p:cNvPr>
          <p:cNvSpPr/>
          <p:nvPr/>
        </p:nvSpPr>
        <p:spPr>
          <a:xfrm>
            <a:off x="3641649" y="1089474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Lasso:       </a:t>
            </a:r>
          </a:p>
          <a:p>
            <a:r>
              <a:rPr lang="en-US" sz="2400" dirty="0"/>
              <a:t>	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) =  </a:t>
            </a:r>
            <a:r>
              <a:rPr lang="en-US" sz="3000" dirty="0">
                <a:sym typeface="Symbol"/>
              </a:rPr>
              <a:t></a:t>
            </a:r>
            <a:r>
              <a:rPr lang="en-US" sz="3000" baseline="-25000" dirty="0" err="1"/>
              <a:t>i</a:t>
            </a:r>
            <a:r>
              <a:rPr lang="en-US" sz="2400" dirty="0" err="1"/>
              <a:t>|a</a:t>
            </a:r>
            <a:r>
              <a:rPr lang="en-US" sz="2400" baseline="-25000" dirty="0" err="1"/>
              <a:t>i</a:t>
            </a:r>
            <a:r>
              <a:rPr lang="en-US" sz="2400" dirty="0"/>
              <a:t>|</a:t>
            </a:r>
            <a:r>
              <a:rPr lang="en-US" sz="1500" dirty="0"/>
              <a:t>	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CFF86-7519-9A40-99A9-CB82B2993DEB}"/>
              </a:ext>
            </a:extLst>
          </p:cNvPr>
          <p:cNvSpPr txBox="1"/>
          <p:nvPr/>
        </p:nvSpPr>
        <p:spPr>
          <a:xfrm>
            <a:off x="2045776" y="191557"/>
            <a:ext cx="3859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Penalties: P</a:t>
            </a:r>
            <a:r>
              <a:rPr lang="en-US" sz="2100" baseline="-25000" dirty="0"/>
              <a:t>1</a:t>
            </a:r>
            <a:r>
              <a:rPr lang="en-US" sz="2100" dirty="0"/>
              <a:t>(</a:t>
            </a:r>
            <a:r>
              <a:rPr lang="en-US" sz="2100" b="1" dirty="0"/>
              <a:t>a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1</a:t>
            </a:r>
            <a:r>
              <a:rPr lang="en-US" sz="2100" dirty="0"/>
              <a:t>, 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2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15B0C-F681-2A47-9CEF-4C06EDE3EEF8}"/>
              </a:ext>
            </a:extLst>
          </p:cNvPr>
          <p:cNvSpPr/>
          <p:nvPr/>
        </p:nvSpPr>
        <p:spPr>
          <a:xfrm>
            <a:off x="3641649" y="3081087"/>
            <a:ext cx="38892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2. Fused Lasso	  </a:t>
            </a:r>
          </a:p>
          <a:p>
            <a:r>
              <a:rPr lang="en-US" sz="2100" dirty="0"/>
              <a:t>	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 = 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| +</a:t>
            </a:r>
            <a:r>
              <a:rPr lang="en-US" sz="2100" dirty="0">
                <a:sym typeface="Symbol"/>
              </a:rPr>
              <a:t>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 – b</a:t>
            </a:r>
            <a:r>
              <a:rPr lang="en-US" sz="2100" baseline="-25000" dirty="0"/>
              <a:t>(i-1)</a:t>
            </a:r>
            <a:r>
              <a:rPr lang="en-US" sz="2100" dirty="0"/>
              <a:t>|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36AE36-F982-234D-8598-92A9D65D0722}"/>
              </a:ext>
            </a:extLst>
          </p:cNvPr>
          <p:cNvSpPr txBox="1"/>
          <p:nvPr/>
        </p:nvSpPr>
        <p:spPr>
          <a:xfrm>
            <a:off x="7039685" y="1567859"/>
            <a:ext cx="135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A37670-8FCD-CE42-9A76-26CBAB571C4F}"/>
              </a:ext>
            </a:extLst>
          </p:cNvPr>
          <p:cNvSpPr txBox="1"/>
          <p:nvPr/>
        </p:nvSpPr>
        <p:spPr>
          <a:xfrm>
            <a:off x="5192699" y="4140300"/>
            <a:ext cx="320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 &amp; Smoothness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22A8C-0FCD-8D4F-A8C8-3E042EAFE8D6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2962444" y="2843468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5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7" grpId="0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E7A-FE4A-764F-A39D-735C6127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AF22D-E044-DA4B-8A74-92BBA4BE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3" y="1293210"/>
            <a:ext cx="8229600" cy="3329590"/>
          </a:xfrm>
        </p:spPr>
        <p:txBody>
          <a:bodyPr/>
          <a:lstStyle/>
          <a:p>
            <a:r>
              <a:rPr lang="en-US" sz="2000" dirty="0"/>
              <a:t>CCA identifies linear combinations of variables that are correlated</a:t>
            </a:r>
          </a:p>
          <a:p>
            <a:endParaRPr lang="en-US" sz="2000" dirty="0"/>
          </a:p>
          <a:p>
            <a:r>
              <a:rPr lang="en-US" sz="2000" dirty="0"/>
              <a:t>In high-dimensions, apply constraints -&gt; Sparse CCA</a:t>
            </a:r>
          </a:p>
          <a:p>
            <a:endParaRPr lang="en-US" sz="2000" dirty="0"/>
          </a:p>
          <a:p>
            <a:r>
              <a:rPr lang="en-US" sz="2000" dirty="0"/>
              <a:t>Sparse CCA extends to &gt; 2 data types, Sparse multiple CCA</a:t>
            </a:r>
          </a:p>
          <a:p>
            <a:endParaRPr lang="en-US" sz="2000" dirty="0"/>
          </a:p>
          <a:p>
            <a:r>
              <a:rPr lang="en-US" sz="2000" dirty="0"/>
              <a:t>Sparse supervised CCA  for predicting outcome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718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Cluster Analysis is exploratory</a:t>
            </a:r>
          </a:p>
          <a:p>
            <a:endParaRPr lang="en-US" dirty="0"/>
          </a:p>
          <a:p>
            <a:r>
              <a:rPr lang="en-US" dirty="0"/>
              <a:t>Strong cluster signals will persist under many different algorithms/metrics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1:  Exposome 				3.  Clustering COAD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Stats							1. PCA Gene Expression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										2. PCA DNA methylation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									3. Sparse CCA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										4. PCA concatenated data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2:   Exposome + Proteome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Characterizing canonical variables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after covariate adjustment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AF8FCE-48F1-1F47-93CD-C5A01B54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  <p:sp>
        <p:nvSpPr>
          <p:cNvPr id="29699" name="Content Placeholder 12">
            <a:extLst>
              <a:ext uri="{FF2B5EF4-FFF2-40B4-BE49-F238E27FC236}">
                <a16:creationId xmlns:a16="http://schemas.microsoft.com/office/drawing/2014/main" id="{1DC36E97-5EBC-EF48-8FA7-2BE3570BE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200150"/>
            <a:ext cx="3314700" cy="3737372"/>
          </a:xfrm>
        </p:spPr>
        <p:txBody>
          <a:bodyPr/>
          <a:lstStyle/>
          <a:p>
            <a:pPr marL="385763" indent="-385763">
              <a:lnSpc>
                <a:spcPct val="80000"/>
              </a:lnSpc>
              <a:buNone/>
            </a:pPr>
            <a:endParaRPr lang="en-US" altLang="en-US" sz="1800" b="1" i="1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	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ea typeface="ＭＳ Ｐゴシック" panose="020B0600070205080204" pitchFamily="34" charset="-128"/>
              </a:rPr>
              <a:t>                               </a:t>
            </a: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		</a:t>
            </a:r>
          </a:p>
        </p:txBody>
      </p:sp>
      <p:pic>
        <p:nvPicPr>
          <p:cNvPr id="29701" name="Picture 15">
            <a:extLst>
              <a:ext uri="{FF2B5EF4-FFF2-40B4-BE49-F238E27FC236}">
                <a16:creationId xmlns:a16="http://schemas.microsoft.com/office/drawing/2014/main" id="{A7CE4ABA-935D-8242-A82F-C04323AC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0" y="1298273"/>
            <a:ext cx="3507524" cy="24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E51DD6-E3BD-0F4C-B940-9C0C1269ABB1}"/>
              </a:ext>
            </a:extLst>
          </p:cNvPr>
          <p:cNvGraphicFramePr>
            <a:graphicFrameLocks noGrp="1"/>
          </p:cNvGraphicFramePr>
          <p:nvPr/>
        </p:nvGraphicFramePr>
        <p:xfrm>
          <a:off x="5086350" y="2400300"/>
          <a:ext cx="26277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64">
                  <a:extLst>
                    <a:ext uri="{9D8B030D-6E8A-4147-A177-3AD203B41FA5}">
                      <a16:colId xmlns:a16="http://schemas.microsoft.com/office/drawing/2014/main" val="4036124781"/>
                    </a:ext>
                  </a:extLst>
                </a:gridCol>
                <a:gridCol w="777786">
                  <a:extLst>
                    <a:ext uri="{9D8B030D-6E8A-4147-A177-3AD203B41FA5}">
                      <a16:colId xmlns:a16="http://schemas.microsoft.com/office/drawing/2014/main" val="1931798977"/>
                    </a:ext>
                  </a:extLst>
                </a:gridCol>
                <a:gridCol w="741760">
                  <a:extLst>
                    <a:ext uri="{9D8B030D-6E8A-4147-A177-3AD203B41FA5}">
                      <a16:colId xmlns:a16="http://schemas.microsoft.com/office/drawing/2014/main" val="6547173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388187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siNS</a:t>
                      </a:r>
                      <a:r>
                        <a:rPr lang="en-US" sz="1400" dirty="0"/>
                        <a:t> (control)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060396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siCBP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9663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sip300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8231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082F38-3915-CC4F-8547-7B3598E43ECF}"/>
              </a:ext>
            </a:extLst>
          </p:cNvPr>
          <p:cNvSpPr txBox="1"/>
          <p:nvPr/>
        </p:nvSpPr>
        <p:spPr>
          <a:xfrm>
            <a:off x="6030040" y="2019716"/>
            <a:ext cx="1711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After Androgen (DHT)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38A1-01F0-CF40-A872-0778216E546E}"/>
              </a:ext>
            </a:extLst>
          </p:cNvPr>
          <p:cNvSpPr txBox="1"/>
          <p:nvPr/>
        </p:nvSpPr>
        <p:spPr>
          <a:xfrm>
            <a:off x="988470" y="395533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Stallcup</a:t>
            </a:r>
            <a:r>
              <a:rPr lang="en-US" sz="1050" dirty="0"/>
              <a:t> Lab, USC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5941-FFC7-3F4C-AC94-6AB843BFF2A8}"/>
              </a:ext>
            </a:extLst>
          </p:cNvPr>
          <p:cNvSpPr txBox="1"/>
          <p:nvPr/>
        </p:nvSpPr>
        <p:spPr>
          <a:xfrm>
            <a:off x="347134" y="366330"/>
            <a:ext cx="681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Identify Androgen Regulated Genes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AB3F669-8049-AD46-A74E-B83914D8D193}"/>
              </a:ext>
            </a:extLst>
          </p:cNvPr>
          <p:cNvSpPr/>
          <p:nvPr/>
        </p:nvSpPr>
        <p:spPr>
          <a:xfrm rot="14445581">
            <a:off x="3334407" y="1450226"/>
            <a:ext cx="732234" cy="133572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CB6A6-7AD9-B54B-8C87-168097361CC2}"/>
              </a:ext>
            </a:extLst>
          </p:cNvPr>
          <p:cNvSpPr txBox="1"/>
          <p:nvPr/>
        </p:nvSpPr>
        <p:spPr>
          <a:xfrm>
            <a:off x="7029645" y="4203743"/>
            <a:ext cx="200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 accession: GSE31873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05137-092D-5348-8993-FA248248B494}"/>
              </a:ext>
            </a:extLst>
          </p:cNvPr>
          <p:cNvSpPr txBox="1"/>
          <p:nvPr/>
        </p:nvSpPr>
        <p:spPr>
          <a:xfrm>
            <a:off x="5018615" y="1644254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075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8"/>
    </mc:Choice>
    <mc:Fallback xmlns="">
      <p:transition spd="slow" advTm="4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C52A9C7-77A7-5043-A15C-D4D0A686F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25" y="249913"/>
            <a:ext cx="1415772" cy="3151655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45DE-0D1B-984B-824E-D810D62965AA}"/>
              </a:ext>
            </a:extLst>
          </p:cNvPr>
          <p:cNvSpPr txBox="1"/>
          <p:nvPr/>
        </p:nvSpPr>
        <p:spPr>
          <a:xfrm>
            <a:off x="773225" y="34015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samples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E21F1BF-1220-2749-985E-EEFF8E2DC5B8}"/>
              </a:ext>
            </a:extLst>
          </p:cNvPr>
          <p:cNvSpPr/>
          <p:nvPr/>
        </p:nvSpPr>
        <p:spPr>
          <a:xfrm>
            <a:off x="2776480" y="366062"/>
            <a:ext cx="1545692" cy="85923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E8FF2-D897-6640-B109-DFDCCF2D1F4C}"/>
              </a:ext>
            </a:extLst>
          </p:cNvPr>
          <p:cNvGrpSpPr/>
          <p:nvPr/>
        </p:nvGrpSpPr>
        <p:grpSpPr>
          <a:xfrm>
            <a:off x="5067468" y="289805"/>
            <a:ext cx="1545692" cy="1411437"/>
            <a:chOff x="6433937" y="2381981"/>
            <a:chExt cx="1948063" cy="162443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97121557-1EF0-B04B-98A1-5C95A617C265}"/>
                </a:ext>
              </a:extLst>
            </p:cNvPr>
            <p:cNvSpPr/>
            <p:nvPr/>
          </p:nvSpPr>
          <p:spPr>
            <a:xfrm>
              <a:off x="6433937" y="2381981"/>
              <a:ext cx="1948063" cy="16244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8568C-353F-9F40-922D-0640B9CDE0D7}"/>
                </a:ext>
              </a:extLst>
            </p:cNvPr>
            <p:cNvSpPr txBox="1"/>
            <p:nvPr/>
          </p:nvSpPr>
          <p:spPr>
            <a:xfrm>
              <a:off x="6555631" y="3348335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D(</a:t>
              </a:r>
              <a:r>
                <a:rPr lang="en-US" sz="2400" dirty="0" err="1">
                  <a:solidFill>
                    <a:schemeClr val="bg1"/>
                  </a:solidFill>
                </a:rPr>
                <a:t>a,b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2B0C7-BC74-3B40-86DD-A0A269D7DDFB}"/>
              </a:ext>
            </a:extLst>
          </p:cNvPr>
          <p:cNvSpPr txBox="1"/>
          <p:nvPr/>
        </p:nvSpPr>
        <p:spPr>
          <a:xfrm>
            <a:off x="5043827" y="170124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dissimilarities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3304C-1E2E-A449-8E06-6D90EB9DDF36}"/>
              </a:ext>
            </a:extLst>
          </p:cNvPr>
          <p:cNvSpPr txBox="1"/>
          <p:nvPr/>
        </p:nvSpPr>
        <p:spPr>
          <a:xfrm rot="16200000">
            <a:off x="-51117" y="643434"/>
            <a:ext cx="123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2EB6-B607-9047-8BED-EB04A6B25871}"/>
              </a:ext>
            </a:extLst>
          </p:cNvPr>
          <p:cNvSpPr txBox="1"/>
          <p:nvPr/>
        </p:nvSpPr>
        <p:spPr>
          <a:xfrm>
            <a:off x="2841440" y="1239577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</a:t>
            </a:r>
          </a:p>
          <a:p>
            <a:r>
              <a:rPr lang="en-US" dirty="0"/>
              <a:t>Dissimilarity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DC9D4-0B06-014C-B770-836A8B417FCF}"/>
              </a:ext>
            </a:extLst>
          </p:cNvPr>
          <p:cNvSpPr txBox="1"/>
          <p:nvPr/>
        </p:nvSpPr>
        <p:spPr>
          <a:xfrm>
            <a:off x="6391093" y="3158845"/>
            <a:ext cx="218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Dissimilarity for QC:</a:t>
            </a:r>
          </a:p>
          <a:p>
            <a:pPr algn="r"/>
            <a:r>
              <a:rPr lang="en-US" dirty="0"/>
              <a:t>  Median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(|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bf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|)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617AB-951A-384A-BD26-940E4C1FF5C1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80F1B-B6DD-124C-B5C8-083691DF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93" y="2056566"/>
            <a:ext cx="3043078" cy="3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D76A-BC02-1C45-81A5-DF6B3C99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90014"/>
                </a:solidFill>
              </a:rPr>
              <a:t>Distance Metrics</a:t>
            </a:r>
            <a:endParaRPr lang="en-US" dirty="0"/>
          </a:p>
        </p:txBody>
      </p:sp>
      <p:sp>
        <p:nvSpPr>
          <p:cNvPr id="40" name="Isosceles Triangle 10">
            <a:extLst>
              <a:ext uri="{FF2B5EF4-FFF2-40B4-BE49-F238E27FC236}">
                <a16:creationId xmlns:a16="http://schemas.microsoft.com/office/drawing/2014/main" id="{661F21FF-5D1C-5048-8123-EA4280DCD7F7}"/>
              </a:ext>
            </a:extLst>
          </p:cNvPr>
          <p:cNvSpPr/>
          <p:nvPr/>
        </p:nvSpPr>
        <p:spPr>
          <a:xfrm>
            <a:off x="763136" y="1733259"/>
            <a:ext cx="3504248" cy="1447800"/>
          </a:xfrm>
          <a:prstGeom prst="triangle">
            <a:avLst>
              <a:gd name="adj" fmla="val 0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72342C-4FF9-7340-B2FA-41C338F34C67}"/>
              </a:ext>
            </a:extLst>
          </p:cNvPr>
          <p:cNvSpPr txBox="1"/>
          <p:nvPr/>
        </p:nvSpPr>
        <p:spPr>
          <a:xfrm>
            <a:off x="324712" y="1210733"/>
            <a:ext cx="332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4A4B7F-F5B9-144D-9ACB-690187793EBC}"/>
              </a:ext>
            </a:extLst>
          </p:cNvPr>
          <p:cNvSpPr txBox="1"/>
          <p:nvPr/>
        </p:nvSpPr>
        <p:spPr>
          <a:xfrm>
            <a:off x="4346884" y="2914858"/>
            <a:ext cx="3465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E4AA8-1A9F-8542-8F17-E0026117865C}"/>
              </a:ext>
            </a:extLst>
          </p:cNvPr>
          <p:cNvSpPr txBox="1"/>
          <p:nvPr/>
        </p:nvSpPr>
        <p:spPr>
          <a:xfrm>
            <a:off x="304984" y="3076600"/>
            <a:ext cx="2551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 err="1">
                <a:latin typeface="+mj-lt"/>
                <a:ea typeface="+mn-ea"/>
              </a:rPr>
              <a:t>i</a:t>
            </a:r>
            <a:endParaRPr lang="en-US" sz="2400" dirty="0">
              <a:latin typeface="+mj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/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d(</a:t>
                </a:r>
                <a:r>
                  <a:rPr lang="en-US" sz="2000" dirty="0" err="1"/>
                  <a:t>a,i</a:t>
                </a:r>
                <a:r>
                  <a:rPr lang="en-US" sz="2000" dirty="0"/>
                  <a:t>) + d(</a:t>
                </a:r>
                <a:r>
                  <a:rPr lang="en-US" sz="2000" dirty="0" err="1"/>
                  <a:t>i,b</a:t>
                </a:r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blipFill>
                <a:blip r:embed="rId2"/>
                <a:stretch>
                  <a:fillRect l="-1702" t="-1887" r="-85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F871FB-0708-074A-956C-A8C8BEBDCDF7}"/>
              </a:ext>
            </a:extLst>
          </p:cNvPr>
          <p:cNvCxnSpPr>
            <a:cxnSpLocks/>
          </p:cNvCxnSpPr>
          <p:nvPr/>
        </p:nvCxnSpPr>
        <p:spPr>
          <a:xfrm flipH="1" flipV="1">
            <a:off x="763136" y="1711511"/>
            <a:ext cx="3471840" cy="146954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A90EA2-F1BC-B240-AC8B-F10E67EE686D}"/>
              </a:ext>
            </a:extLst>
          </p:cNvPr>
          <p:cNvGrpSpPr/>
          <p:nvPr/>
        </p:nvGrpSpPr>
        <p:grpSpPr>
          <a:xfrm rot="5060739">
            <a:off x="594254" y="1711229"/>
            <a:ext cx="439629" cy="365125"/>
            <a:chOff x="7924800" y="4800600"/>
            <a:chExt cx="914216" cy="83820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4334193-90E3-A640-A80E-03A535C638D8}"/>
                </a:ext>
              </a:extLst>
            </p:cNvPr>
            <p:cNvSpPr/>
            <p:nvPr/>
          </p:nvSpPr>
          <p:spPr>
            <a:xfrm rot="16200000">
              <a:off x="8000908" y="4800692"/>
              <a:ext cx="838200" cy="838016"/>
            </a:xfrm>
            <a:prstGeom prst="arc">
              <a:avLst>
                <a:gd name="adj1" fmla="val 16200000"/>
                <a:gd name="adj2" fmla="val 14669028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FCB63B-90AE-7A42-90B2-7EB7C38BD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4800" y="5257800"/>
              <a:ext cx="205408" cy="237158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1084B-595F-9A4B-9C04-562477B53D6C}"/>
              </a:ext>
            </a:extLst>
          </p:cNvPr>
          <p:cNvCxnSpPr>
            <a:cxnSpLocks/>
          </p:cNvCxnSpPr>
          <p:nvPr/>
        </p:nvCxnSpPr>
        <p:spPr>
          <a:xfrm>
            <a:off x="763136" y="1733259"/>
            <a:ext cx="0" cy="144780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835677-2E62-A240-9093-A3E8401996B5}"/>
              </a:ext>
            </a:extLst>
          </p:cNvPr>
          <p:cNvCxnSpPr>
            <a:cxnSpLocks/>
          </p:cNvCxnSpPr>
          <p:nvPr/>
        </p:nvCxnSpPr>
        <p:spPr>
          <a:xfrm>
            <a:off x="769835" y="3181059"/>
            <a:ext cx="3504725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E118D5-B976-8444-907D-74EC63E49B7B}"/>
              </a:ext>
            </a:extLst>
          </p:cNvPr>
          <p:cNvSpPr txBox="1"/>
          <p:nvPr/>
        </p:nvSpPr>
        <p:spPr>
          <a:xfrm>
            <a:off x="5396187" y="1249300"/>
            <a:ext cx="145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4 Properties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F5AF9-A15D-0A4E-BF44-2A4A79780097}"/>
              </a:ext>
            </a:extLst>
          </p:cNvPr>
          <p:cNvSpPr/>
          <p:nvPr/>
        </p:nvSpPr>
        <p:spPr>
          <a:xfrm>
            <a:off x="838201" y="4583393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/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𝑎𝑓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blipFill>
                <a:blip r:embed="rId3"/>
                <a:stretch>
                  <a:fillRect l="-27083" t="-68831" b="-1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/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blipFill>
                <a:blip r:embed="rId4"/>
                <a:stretch>
                  <a:fillRect l="-38889" t="-114035" b="-17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D6B5B55-C60A-C949-84D8-EF91B4981B6D}"/>
              </a:ext>
            </a:extLst>
          </p:cNvPr>
          <p:cNvSpPr txBox="1"/>
          <p:nvPr/>
        </p:nvSpPr>
        <p:spPr>
          <a:xfrm>
            <a:off x="5765800" y="451710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Euclidean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9AEEE0-929E-3E4C-8459-AB056A047D51}"/>
              </a:ext>
            </a:extLst>
          </p:cNvPr>
          <p:cNvSpPr txBox="1"/>
          <p:nvPr/>
        </p:nvSpPr>
        <p:spPr>
          <a:xfrm>
            <a:off x="7807104" y="4517106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12986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allAtOnce"/>
      <p:bldP spid="52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F72-354D-7E4F-8602-F8CF930C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990014"/>
                </a:solidFill>
              </a:rPr>
              <a:t>Dissimilarity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FE416A8-7721-F044-A9E2-C17913FBD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87" y="1047086"/>
            <a:ext cx="3789513" cy="1703387"/>
          </a:xfrm>
        </p:spPr>
        <p:txBody>
          <a:bodyPr/>
          <a:lstStyle/>
          <a:p>
            <a:pPr marL="857250" lvl="1" indent="-457200">
              <a:buFont typeface="Calibri" panose="020F0502020204030204" pitchFamily="34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  Examples: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 	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abs(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None/>
            </a:pP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	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81C26-5CA7-4E46-8ECB-2D21D1C2279B}"/>
              </a:ext>
            </a:extLst>
          </p:cNvPr>
          <p:cNvSpPr txBox="1"/>
          <p:nvPr/>
        </p:nvSpPr>
        <p:spPr>
          <a:xfrm>
            <a:off x="5505561" y="14230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correlation = 0.7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/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a,i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+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i,b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blipFill>
                <a:blip r:embed="rId3"/>
                <a:stretch>
                  <a:fillRect l="-1916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E44B9B-4049-2C4C-A63E-AD244646504D}"/>
              </a:ext>
            </a:extLst>
          </p:cNvPr>
          <p:cNvSpPr txBox="1"/>
          <p:nvPr/>
        </p:nvSpPr>
        <p:spPr>
          <a:xfrm>
            <a:off x="933493" y="290310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3 Properties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0D9BD-251F-344B-999B-8A83F92258B4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BF87-5B65-CD4A-9C76-DB454AA0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94" y="1688041"/>
            <a:ext cx="3969536" cy="3249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A51C7F-ADE5-7244-BA56-D86D75A7218E}"/>
              </a:ext>
            </a:extLst>
          </p:cNvPr>
          <p:cNvCxnSpPr/>
          <p:nvPr/>
        </p:nvCxnSpPr>
        <p:spPr>
          <a:xfrm>
            <a:off x="1041400" y="4428067"/>
            <a:ext cx="283633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7" grpId="1" build="allAtOnce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27B9EE-1019-1B46-AB1C-0CB26BB2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1152821"/>
            <a:ext cx="2702052" cy="3063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Biological Patterns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5E2D3D-B775-7945-8314-1E7E20BDE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03" y="995000"/>
            <a:ext cx="4844530" cy="337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Dimension Reduction Techniques</a:t>
            </a:r>
            <a:endParaRPr lang="en-US" altLang="en-US" sz="1700" dirty="0">
              <a:ea typeface="+mn-ea"/>
              <a:cs typeface="+mn-cs"/>
            </a:endParaRP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Principal Components Analysis</a:t>
            </a: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cs typeface="+mn-cs"/>
              </a:rPr>
              <a:t>Canonical Correlation Analysis (2 data sets)</a:t>
            </a:r>
            <a:endParaRPr lang="en-US" altLang="en-US" sz="1700" dirty="0">
              <a:ea typeface="+mn-ea"/>
              <a:cs typeface="+mn-cs"/>
            </a:endParaRPr>
          </a:p>
          <a:p>
            <a:pPr indent="-228600" eaLnBrk="1" hangingPunct="1">
              <a:lnSpc>
                <a:spcPct val="90000"/>
              </a:lnSpc>
            </a:pPr>
            <a:endParaRPr lang="en-US" altLang="en-US" sz="1700" dirty="0">
              <a:ea typeface="+mn-ea"/>
              <a:cs typeface="+mn-cs"/>
            </a:endParaRPr>
          </a:p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Hierarchical 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Partitioning Methods</a:t>
            </a:r>
            <a:endParaRPr lang="en-US" altLang="en-US" sz="17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F3DC-8C13-EB46-A2A3-88A00EFD3395}"/>
              </a:ext>
            </a:extLst>
          </p:cNvPr>
          <p:cNvSpPr txBox="1">
            <a:spLocks/>
          </p:cNvSpPr>
          <p:nvPr/>
        </p:nvSpPr>
        <p:spPr>
          <a:xfrm>
            <a:off x="1" y="18963"/>
            <a:ext cx="4851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ea typeface="ＭＳ Ｐゴシック" panose="020B0600070205080204" pitchFamily="34" charset="-128"/>
              </a:rPr>
              <a:t>Dimension Reduction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F173C8-47EA-594E-B940-C2E093F7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90" y="933450"/>
            <a:ext cx="1752600" cy="3276600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D7AB774-272F-0C4E-A33E-DBDC1722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38" y="571500"/>
            <a:ext cx="5229923" cy="3451424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262DDBE0-688A-9A4C-A86D-5AD7D391DF2D}"/>
              </a:ext>
            </a:extLst>
          </p:cNvPr>
          <p:cNvSpPr/>
          <p:nvPr/>
        </p:nvSpPr>
        <p:spPr>
          <a:xfrm>
            <a:off x="3196539" y="1472184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BACCC-A880-664A-BEB8-EDA5954CA8D5}"/>
              </a:ext>
            </a:extLst>
          </p:cNvPr>
          <p:cNvSpPr/>
          <p:nvPr/>
        </p:nvSpPr>
        <p:spPr>
          <a:xfrm>
            <a:off x="3438855" y="3723926"/>
            <a:ext cx="3962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hangingPunct="1">
              <a:lnSpc>
                <a:spcPct val="90000"/>
              </a:lnSpc>
            </a:pPr>
            <a:r>
              <a:rPr lang="en-US" altLang="en-US" dirty="0"/>
              <a:t>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1064144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9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7|17.1|1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4.2|8.8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1.7|4.4|16.4|3.7|8.3|5.6|7.7|2.5|4.4|8.2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6.9|3.4|13.9|2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4.8|8.9|3.2|7.7|5.2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4.9|1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8.9|24.5|52.9|13|9.6|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9.6|22.1|34.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44883</TotalTime>
  <Words>2736</Words>
  <Application>Microsoft Macintosh PowerPoint</Application>
  <PresentationFormat>On-screen Show (16:9)</PresentationFormat>
  <Paragraphs>490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Cambria Math</vt:lpstr>
      <vt:lpstr>Symbol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Metrics</vt:lpstr>
      <vt:lpstr>Dissimilarity</vt:lpstr>
      <vt:lpstr>Visualize Biological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 and  Partitioning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 # of clusters: Silhouette width</vt:lpstr>
      <vt:lpstr>Visualizing the K-means result (k=4)</vt:lpstr>
      <vt:lpstr>PowerPoint Presentation</vt:lpstr>
      <vt:lpstr>Summary</vt:lpstr>
      <vt:lpstr>Approaches for Integrating Data</vt:lpstr>
      <vt:lpstr>PowerPoint Presentation</vt:lpstr>
      <vt:lpstr>Canonical Correlation Analysis (CCA)</vt:lpstr>
      <vt:lpstr>CCA</vt:lpstr>
      <vt:lpstr> CCA   </vt:lpstr>
      <vt:lpstr>CCA: adjust for cohort</vt:lpstr>
      <vt:lpstr> Sparse CCA   (sCCA)  </vt:lpstr>
      <vt:lpstr>sCCA   </vt:lpstr>
      <vt:lpstr>Summary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1505</cp:revision>
  <dcterms:created xsi:type="dcterms:W3CDTF">2017-08-10T22:08:10Z</dcterms:created>
  <dcterms:modified xsi:type="dcterms:W3CDTF">2024-06-05T05:44:59Z</dcterms:modified>
</cp:coreProperties>
</file>